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</p:sldIdLst>
  <p:sldSz cy="6858000" cx="12192000"/>
  <p:notesSz cx="6858000" cy="9144000"/>
  <p:embeddedFontLst>
    <p:embeddedFont>
      <p:font typeface="Arial Black"/>
      <p:regular r:id="rId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384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43" Type="http://schemas.openxmlformats.org/officeDocument/2006/relationships/font" Target="fonts/ArialBlack-regular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A </a:t>
            </a:r>
            <a:r>
              <a:rPr b="1" lang="en-US" sz="2400">
                <a:latin typeface="Arial"/>
                <a:ea typeface="Arial"/>
                <a:cs typeface="Arial"/>
                <a:sym typeface="Arial"/>
              </a:rPr>
              <a:t>Shell</a:t>
            </a:r>
            <a:r>
              <a:rPr lang="en-US" sz="2400">
                <a:latin typeface="Arial"/>
                <a:ea typeface="Arial"/>
                <a:cs typeface="Arial"/>
                <a:sym typeface="Arial"/>
              </a:rPr>
              <a:t> provides you with an interface to the Unix system. It gathers input from you and executes programs based on that input. When a program finishes executing, it displays that program's output.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Shell is an environment in which we can run our commands, programs, and shell scripts. There are different flavors of a shell, just as there are different flavors of operating systems. Each flavor of shell has its own set of recognized commands and functions.</a:t>
            </a: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Command-line flags are </a:t>
            </a:r>
            <a:r>
              <a:rPr b="1" lang="en-US" sz="1100">
                <a:latin typeface="Arial"/>
                <a:ea typeface="Arial"/>
                <a:cs typeface="Arial"/>
                <a:sym typeface="Arial"/>
              </a:rPr>
              <a:t>a common way to specify options for command-line programs</a:t>
            </a:r>
            <a:endParaRPr/>
          </a:p>
        </p:txBody>
      </p:sp>
      <p:sp>
        <p:nvSpPr>
          <p:cNvPr id="231" name="Google Shape;231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eebcea68cf_0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geebcea68cf_0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ebad4e6e76_0_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gebad4e6e76_0_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2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ebad4e6e76_0_7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gebad4e6e76_0_7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ebad4e6e76_0_6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gebad4e6e76_0_6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2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" name="Google Shape;428;p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6" name="Google Shape;436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ebad4e6e76_0_6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Google Shape;445;gebad4e6e76_0_6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1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" name="Google Shape;453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1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2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4" name="Google Shape;484;p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2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2" name="Google Shape;492;p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2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p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2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" name="Google Shape;511;p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3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9" name="Google Shape;519;p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3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7" name="Google Shape;527;p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Linux kernel is the main component of a Linux operating system (OS) and is the core interface between a computer’s hardware and its processes. It communicates between the 2, managing resources as efficiently as possible.</a:t>
            </a:r>
            <a:endParaRPr/>
          </a:p>
        </p:txBody>
      </p:sp>
      <p:sp>
        <p:nvSpPr>
          <p:cNvPr id="113" name="Google Shape;113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ee963ece73_0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gee963ece73_0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tty - teletypewriter</a:t>
            </a:r>
            <a:endParaRPr/>
          </a:p>
        </p:txBody>
      </p:sp>
      <p:sp>
        <p:nvSpPr>
          <p:cNvPr id="176" name="Google Shape;176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2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 Black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1" name="Google Shape;21;p2"/>
          <p:cNvSpPr txBox="1"/>
          <p:nvPr>
            <p:ph idx="10" type="dt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2"/>
          <p:cNvSpPr txBox="1"/>
          <p:nvPr>
            <p:ph idx="11" type="ftr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2"/>
          <p:cNvSpPr txBox="1"/>
          <p:nvPr>
            <p:ph idx="12" type="sldNum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" type="body"/>
          </p:nvPr>
        </p:nvSpPr>
        <p:spPr>
          <a:xfrm rot="5400000">
            <a:off x="4014436" y="-1350610"/>
            <a:ext cx="4163129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1" type="ftr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1"/>
          <p:cNvSpPr txBox="1"/>
          <p:nvPr>
            <p:ph idx="12" type="sldNum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2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1" type="ftr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12"/>
          <p:cNvSpPr txBox="1"/>
          <p:nvPr>
            <p:ph idx="12" type="sldNum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3"/>
          <p:cNvSpPr txBox="1"/>
          <p:nvPr>
            <p:ph idx="1" type="body"/>
          </p:nvPr>
        </p:nvSpPr>
        <p:spPr>
          <a:xfrm>
            <a:off x="838200" y="1825625"/>
            <a:ext cx="10515600" cy="41631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7" name="Google Shape;27;p3"/>
          <p:cNvSpPr txBox="1"/>
          <p:nvPr>
            <p:ph idx="10" type="dt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3"/>
          <p:cNvSpPr txBox="1"/>
          <p:nvPr>
            <p:ph idx="11" type="ftr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3"/>
          <p:cNvSpPr txBox="1"/>
          <p:nvPr>
            <p:ph idx="12" type="sldNum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4"/>
          <p:cNvSpPr txBox="1"/>
          <p:nvPr>
            <p:ph idx="10" type="dt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4"/>
          <p:cNvSpPr txBox="1"/>
          <p:nvPr>
            <p:ph idx="11" type="ftr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4"/>
          <p:cNvSpPr txBox="1"/>
          <p:nvPr>
            <p:ph idx="12" type="sldNum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"/>
          <p:cNvSpPr txBox="1"/>
          <p:nvPr>
            <p:ph type="title"/>
          </p:nvPr>
        </p:nvSpPr>
        <p:spPr>
          <a:xfrm>
            <a:off x="831850" y="1725236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 Black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5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10" type="dt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11" type="ftr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1" type="body"/>
          </p:nvPr>
        </p:nvSpPr>
        <p:spPr>
          <a:xfrm>
            <a:off x="838200" y="1825625"/>
            <a:ext cx="5181600" cy="40792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3" name="Google Shape;43;p6"/>
          <p:cNvSpPr txBox="1"/>
          <p:nvPr>
            <p:ph idx="2" type="body"/>
          </p:nvPr>
        </p:nvSpPr>
        <p:spPr>
          <a:xfrm>
            <a:off x="6172200" y="1825625"/>
            <a:ext cx="5181600" cy="40792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6"/>
          <p:cNvSpPr txBox="1"/>
          <p:nvPr>
            <p:ph idx="10" type="dt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6"/>
          <p:cNvSpPr txBox="1"/>
          <p:nvPr>
            <p:ph idx="11" type="ftr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7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0" name="Google Shape;50;p7"/>
          <p:cNvSpPr txBox="1"/>
          <p:nvPr>
            <p:ph idx="2" type="body"/>
          </p:nvPr>
        </p:nvSpPr>
        <p:spPr>
          <a:xfrm>
            <a:off x="839788" y="2505075"/>
            <a:ext cx="5157787" cy="3430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1" name="Google Shape;51;p7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" name="Google Shape;52;p7"/>
          <p:cNvSpPr txBox="1"/>
          <p:nvPr>
            <p:ph idx="4" type="body"/>
          </p:nvPr>
        </p:nvSpPr>
        <p:spPr>
          <a:xfrm>
            <a:off x="6172200" y="2505075"/>
            <a:ext cx="5183188" cy="3430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" name="Google Shape;53;p7"/>
          <p:cNvSpPr txBox="1"/>
          <p:nvPr>
            <p:ph idx="10" type="dt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1" type="ftr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8"/>
          <p:cNvSpPr txBox="1"/>
          <p:nvPr>
            <p:ph idx="10" type="dt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9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4" name="Google Shape;64;p9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1" type="ftr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9"/>
          <p:cNvSpPr txBox="1"/>
          <p:nvPr>
            <p:ph idx="12" type="sldNum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0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1" type="ftr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0"/>
          <p:cNvSpPr txBox="1"/>
          <p:nvPr>
            <p:ph idx="12" type="sldNum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0.xml"/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  <a:defRPr b="0" i="0" sz="44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838200" y="1825625"/>
            <a:ext cx="10515600" cy="41631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Untitled.png" id="15" name="Google Shape;15;p1" title="Be Boulder."/>
          <p:cNvPicPr preferRelativeResize="0"/>
          <p:nvPr/>
        </p:nvPicPr>
        <p:blipFill rotWithShape="1">
          <a:blip r:embed="rId1">
            <a:alphaModFix/>
          </a:blip>
          <a:srcRect b="47289" l="0" r="0" t="0"/>
          <a:stretch/>
        </p:blipFill>
        <p:spPr>
          <a:xfrm>
            <a:off x="9293520" y="6188959"/>
            <a:ext cx="2517480" cy="4434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" name="Google Shape;16;p1"/>
          <p:cNvCxnSpPr/>
          <p:nvPr/>
        </p:nvCxnSpPr>
        <p:spPr>
          <a:xfrm flipH="1" rot="10800000">
            <a:off x="457200" y="6081713"/>
            <a:ext cx="11277600" cy="14287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7" name="Google Shape;17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94348" y="6188959"/>
            <a:ext cx="2210435" cy="439831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Relationship Id="rId4" Type="http://schemas.openxmlformats.org/officeDocument/2006/relationships/image" Target="../media/image9.png"/><Relationship Id="rId5" Type="http://schemas.openxmlformats.org/officeDocument/2006/relationships/image" Target="../media/image8.png"/><Relationship Id="rId6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20" Type="http://schemas.openxmlformats.org/officeDocument/2006/relationships/image" Target="../media/image24.png"/><Relationship Id="rId22" Type="http://schemas.openxmlformats.org/officeDocument/2006/relationships/image" Target="../media/image29.png"/><Relationship Id="rId21" Type="http://schemas.openxmlformats.org/officeDocument/2006/relationships/image" Target="../media/image34.png"/><Relationship Id="rId24" Type="http://schemas.openxmlformats.org/officeDocument/2006/relationships/image" Target="../media/image32.png"/><Relationship Id="rId23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.png"/><Relationship Id="rId4" Type="http://schemas.openxmlformats.org/officeDocument/2006/relationships/image" Target="../media/image13.png"/><Relationship Id="rId9" Type="http://schemas.openxmlformats.org/officeDocument/2006/relationships/image" Target="../media/image19.png"/><Relationship Id="rId26" Type="http://schemas.openxmlformats.org/officeDocument/2006/relationships/image" Target="../media/image39.png"/><Relationship Id="rId25" Type="http://schemas.openxmlformats.org/officeDocument/2006/relationships/image" Target="../media/image33.png"/><Relationship Id="rId28" Type="http://schemas.openxmlformats.org/officeDocument/2006/relationships/image" Target="../media/image41.png"/><Relationship Id="rId27" Type="http://schemas.openxmlformats.org/officeDocument/2006/relationships/image" Target="../media/image40.png"/><Relationship Id="rId5" Type="http://schemas.openxmlformats.org/officeDocument/2006/relationships/image" Target="../media/image10.png"/><Relationship Id="rId6" Type="http://schemas.openxmlformats.org/officeDocument/2006/relationships/image" Target="../media/image15.png"/><Relationship Id="rId29" Type="http://schemas.openxmlformats.org/officeDocument/2006/relationships/image" Target="../media/image35.png"/><Relationship Id="rId7" Type="http://schemas.openxmlformats.org/officeDocument/2006/relationships/image" Target="../media/image11.png"/><Relationship Id="rId8" Type="http://schemas.openxmlformats.org/officeDocument/2006/relationships/image" Target="../media/image18.png"/><Relationship Id="rId31" Type="http://schemas.openxmlformats.org/officeDocument/2006/relationships/image" Target="../media/image31.png"/><Relationship Id="rId30" Type="http://schemas.openxmlformats.org/officeDocument/2006/relationships/image" Target="../media/image42.png"/><Relationship Id="rId11" Type="http://schemas.openxmlformats.org/officeDocument/2006/relationships/image" Target="../media/image16.png"/><Relationship Id="rId10" Type="http://schemas.openxmlformats.org/officeDocument/2006/relationships/image" Target="../media/image27.png"/><Relationship Id="rId13" Type="http://schemas.openxmlformats.org/officeDocument/2006/relationships/image" Target="../media/image25.png"/><Relationship Id="rId12" Type="http://schemas.openxmlformats.org/officeDocument/2006/relationships/image" Target="../media/image43.png"/><Relationship Id="rId15" Type="http://schemas.openxmlformats.org/officeDocument/2006/relationships/image" Target="../media/image36.png"/><Relationship Id="rId14" Type="http://schemas.openxmlformats.org/officeDocument/2006/relationships/image" Target="../media/image23.png"/><Relationship Id="rId17" Type="http://schemas.openxmlformats.org/officeDocument/2006/relationships/image" Target="../media/image22.png"/><Relationship Id="rId16" Type="http://schemas.openxmlformats.org/officeDocument/2006/relationships/image" Target="../media/image26.png"/><Relationship Id="rId19" Type="http://schemas.openxmlformats.org/officeDocument/2006/relationships/image" Target="../media/image28.png"/><Relationship Id="rId18" Type="http://schemas.openxmlformats.org/officeDocument/2006/relationships/image" Target="../media/image3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hyperlink" Target="mailto:joel.frahm@colorado.edu" TargetMode="External"/><Relationship Id="rId4" Type="http://schemas.openxmlformats.org/officeDocument/2006/relationships/hyperlink" Target="https://www.rc.colorado.edu/" TargetMode="External"/><Relationship Id="rId5" Type="http://schemas.openxmlformats.org/officeDocument/2006/relationships/hyperlink" Target="https://github.com/ResearchComputing/Supercomputing_Spin_Up_Spring_2020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hyperlink" Target="http://tinyurl.com/curc-survey18" TargetMode="External"/><Relationship Id="rId4" Type="http://schemas.openxmlformats.org/officeDocument/2006/relationships/hyperlink" Target="https://github.com/ResearchComputing/Supercomputing_Spin_Up_Spring_2020" TargetMode="External"/><Relationship Id="rId5" Type="http://schemas.openxmlformats.org/officeDocument/2006/relationships/hyperlink" Target="http://www.ee.surrey.ac.uk/Teaching/Unix/index.html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image" Target="../media/image17.png"/><Relationship Id="rId5" Type="http://schemas.openxmlformats.org/officeDocument/2006/relationships/image" Target="../media/image21.png"/><Relationship Id="rId6" Type="http://schemas.openxmlformats.org/officeDocument/2006/relationships/image" Target="../media/image2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hyperlink" Target="mailto:username@login.rc.colorado.edu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71915" y="0"/>
            <a:ext cx="12557879" cy="6864974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3"/>
          <p:cNvSpPr txBox="1"/>
          <p:nvPr>
            <p:ph type="ctrTitle"/>
          </p:nvPr>
        </p:nvSpPr>
        <p:spPr>
          <a:xfrm>
            <a:off x="1524000" y="1731963"/>
            <a:ext cx="9144000" cy="2015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 Black"/>
              <a:buNone/>
            </a:pPr>
            <a:r>
              <a:rPr b="1" lang="en-US">
                <a:solidFill>
                  <a:schemeClr val="lt1"/>
                </a:solidFill>
              </a:rPr>
              <a:t>Research Computing Supercomputing </a:t>
            </a:r>
            <a:br>
              <a:rPr b="1" lang="en-US">
                <a:solidFill>
                  <a:schemeClr val="lt1"/>
                </a:solidFill>
              </a:rPr>
            </a:br>
            <a:r>
              <a:rPr b="1" lang="en-US">
                <a:solidFill>
                  <a:schemeClr val="lt1"/>
                </a:solidFill>
              </a:rPr>
              <a:t>Spin Up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2"/>
          <p:cNvSpPr txBox="1"/>
          <p:nvPr>
            <p:ph type="title"/>
          </p:nvPr>
        </p:nvSpPr>
        <p:spPr>
          <a:xfrm>
            <a:off x="878686" y="398202"/>
            <a:ext cx="9296400" cy="69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/>
              <a:t>What identifies a Linux user?</a:t>
            </a:r>
            <a:endParaRPr/>
          </a:p>
        </p:txBody>
      </p:sp>
      <p:sp>
        <p:nvSpPr>
          <p:cNvPr id="187" name="Google Shape;187;p22"/>
          <p:cNvSpPr txBox="1"/>
          <p:nvPr>
            <p:ph idx="11" type="ftr"/>
          </p:nvPr>
        </p:nvSpPr>
        <p:spPr>
          <a:xfrm>
            <a:off x="4122303" y="6443053"/>
            <a:ext cx="41148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6975">
            <a:spAutoFit/>
          </a:bodyPr>
          <a:lstStyle/>
          <a:p>
            <a:pPr indent="0" lvl="0" marL="127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Research Computing @ CU Boulder</a:t>
            </a:r>
            <a:endParaRPr/>
          </a:p>
        </p:txBody>
      </p:sp>
      <p:sp>
        <p:nvSpPr>
          <p:cNvPr id="188" name="Google Shape;188;p22"/>
          <p:cNvSpPr txBox="1"/>
          <p:nvPr/>
        </p:nvSpPr>
        <p:spPr>
          <a:xfrm>
            <a:off x="1026212" y="1662708"/>
            <a:ext cx="7693200" cy="28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3325">
            <a:spAutoFit/>
          </a:bodyPr>
          <a:lstStyle/>
          <a:p>
            <a:pPr indent="-243203" lvl="0" marL="25590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55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Username / UUID</a:t>
            </a:r>
            <a:endParaRPr sz="25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43203" lvl="0" marL="255903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55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Group / GID</a:t>
            </a:r>
            <a:endParaRPr sz="25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43203" lvl="0" marL="255903" marR="0" rtl="0" algn="l">
              <a:lnSpc>
                <a:spcPct val="100000"/>
              </a:lnSpc>
              <a:spcBef>
                <a:spcPts val="605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55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Password (or other authentication info)</a:t>
            </a:r>
            <a:endParaRPr sz="25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43203" lvl="0" marL="255903" marR="0" rtl="0" algn="l">
              <a:lnSpc>
                <a:spcPct val="100000"/>
              </a:lnSpc>
              <a:spcBef>
                <a:spcPts val="61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55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GECOS</a:t>
            </a:r>
            <a:endParaRPr sz="25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43203" lvl="0" marL="255903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55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Default shell</a:t>
            </a:r>
            <a:endParaRPr sz="25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43203" lvl="0" marL="255903" marR="0" rtl="0" algn="l">
              <a:lnSpc>
                <a:spcPct val="100000"/>
              </a:lnSpc>
              <a:spcBef>
                <a:spcPts val="605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55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Home directory (ie, home "folder" on disk)</a:t>
            </a:r>
            <a:endParaRPr sz="25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22"/>
          <p:cNvSpPr/>
          <p:nvPr/>
        </p:nvSpPr>
        <p:spPr>
          <a:xfrm>
            <a:off x="4206168" y="6323729"/>
            <a:ext cx="3505500" cy="3900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0" name="Google Shape;19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7101" y="2140449"/>
            <a:ext cx="2275575" cy="2275575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2"/>
          <p:cNvSpPr txBox="1"/>
          <p:nvPr/>
        </p:nvSpPr>
        <p:spPr>
          <a:xfrm>
            <a:off x="9894675" y="5842675"/>
            <a:ext cx="2034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A5A5A5"/>
                </a:solidFill>
              </a:rPr>
              <a:t>images courtesy of wikicommons</a:t>
            </a:r>
            <a:endParaRPr sz="900">
              <a:solidFill>
                <a:srgbClr val="A5A5A5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3"/>
          <p:cNvSpPr txBox="1"/>
          <p:nvPr>
            <p:ph type="title"/>
          </p:nvPr>
        </p:nvSpPr>
        <p:spPr>
          <a:xfrm>
            <a:off x="878687" y="117890"/>
            <a:ext cx="10407000" cy="163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1162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50"/>
              <a:buFont typeface="Arial Black"/>
              <a:buNone/>
            </a:pPr>
            <a:r>
              <a:rPr lang="en-US" sz="4350"/>
              <a:t>Shells</a:t>
            </a:r>
            <a:endParaRPr sz="4350"/>
          </a:p>
          <a:p>
            <a:pPr indent="0" lvl="0" marL="133985" marR="5080" rtl="0" algn="l">
              <a:lnSpc>
                <a:spcPct val="100000"/>
              </a:lnSpc>
              <a:spcBef>
                <a:spcPts val="490"/>
              </a:spcBef>
              <a:spcAft>
                <a:spcPts val="0"/>
              </a:spcAft>
              <a:buClr>
                <a:srgbClr val="2F2B20"/>
              </a:buClr>
              <a:buSzPts val="2550"/>
              <a:buFont typeface="Arial Black"/>
              <a:buNone/>
            </a:pPr>
            <a:r>
              <a:rPr lang="en-US" sz="255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A command line interpreter: </a:t>
            </a:r>
            <a:r>
              <a:rPr lang="en-US" sz="255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The shell interprets typed input, passes results to the rest of the OS, returns response</a:t>
            </a:r>
            <a:endParaRPr sz="255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p23"/>
          <p:cNvSpPr txBox="1"/>
          <p:nvPr>
            <p:ph idx="11" type="ftr"/>
          </p:nvPr>
        </p:nvSpPr>
        <p:spPr>
          <a:xfrm>
            <a:off x="4122303" y="6443053"/>
            <a:ext cx="41148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6975">
            <a:spAutoFit/>
          </a:bodyPr>
          <a:lstStyle/>
          <a:p>
            <a:pPr indent="0" lvl="0" marL="127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Research Computing @ CU Boulder</a:t>
            </a:r>
            <a:endParaRPr/>
          </a:p>
        </p:txBody>
      </p:sp>
      <p:sp>
        <p:nvSpPr>
          <p:cNvPr id="198" name="Google Shape;198;p23"/>
          <p:cNvSpPr txBox="1"/>
          <p:nvPr/>
        </p:nvSpPr>
        <p:spPr>
          <a:xfrm>
            <a:off x="682461" y="2410306"/>
            <a:ext cx="10219200" cy="285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8900">
            <a:spAutoFit/>
          </a:bodyPr>
          <a:lstStyle/>
          <a:p>
            <a:pPr indent="-220978" lvl="0" marL="25590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Bourne (sh) – early and rudimentary</a:t>
            </a: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0978" lvl="0" marL="255903" marR="1597660" rtl="0" algn="l">
              <a:lnSpc>
                <a:spcPct val="100000"/>
              </a:lnSpc>
              <a:spcBef>
                <a:spcPts val="610"/>
              </a:spcBef>
              <a:spcAft>
                <a:spcPts val="0"/>
              </a:spcAft>
              <a:buClr>
                <a:srgbClr val="A9A57C"/>
              </a:buClr>
              <a:buSzPts val="2200"/>
              <a:buChar char="•"/>
            </a:pPr>
            <a:r>
              <a:rPr b="1" lang="en-US" sz="2200">
                <a:solidFill>
                  <a:srgbClr val="2F2B20"/>
                </a:solidFill>
              </a:rPr>
              <a:t>Bourne-again (bash) – has many user-friendly extensions; default in Linux</a:t>
            </a:r>
            <a:endParaRPr b="1" sz="2200">
              <a:solidFill>
                <a:schemeClr val="dk1"/>
              </a:solidFill>
            </a:endParaRPr>
          </a:p>
          <a:p>
            <a:pPr indent="-220978" lvl="0" marL="255903" marR="0" rtl="0" algn="l">
              <a:lnSpc>
                <a:spcPct val="100000"/>
              </a:lnSpc>
              <a:spcBef>
                <a:spcPts val="645"/>
              </a:spcBef>
              <a:spcAft>
                <a:spcPts val="0"/>
              </a:spcAft>
              <a:buClr>
                <a:srgbClr val="A9A57C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C (csh) – has C-like syntax</a:t>
            </a: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0978" lvl="0" marL="255903" marR="0" rtl="0" algn="l">
              <a:lnSpc>
                <a:spcPct val="100000"/>
              </a:lnSpc>
              <a:spcBef>
                <a:spcPts val="605"/>
              </a:spcBef>
              <a:spcAft>
                <a:spcPts val="0"/>
              </a:spcAft>
              <a:buClr>
                <a:srgbClr val="A9A57C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T (tcsh) – extended version of csh</a:t>
            </a: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0978" lvl="0" marL="255903" marR="508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A9A57C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Korn (ksh) – early extension of Bourne; was heavily used  for programming</a:t>
            </a: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0978" lvl="0" marL="255903" marR="0" rtl="0" algn="l">
              <a:lnSpc>
                <a:spcPct val="100000"/>
              </a:lnSpc>
              <a:spcBef>
                <a:spcPts val="615"/>
              </a:spcBef>
              <a:spcAft>
                <a:spcPts val="0"/>
              </a:spcAft>
              <a:buClr>
                <a:srgbClr val="A9A57C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Z (zsh) – includes features of bash and tcsh</a:t>
            </a: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23"/>
          <p:cNvSpPr/>
          <p:nvPr/>
        </p:nvSpPr>
        <p:spPr>
          <a:xfrm>
            <a:off x="4206168" y="6323729"/>
            <a:ext cx="3505500" cy="3900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0" name="Google Shape;20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89300" y="2556325"/>
            <a:ext cx="2481950" cy="1047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4"/>
          <p:cNvSpPr/>
          <p:nvPr/>
        </p:nvSpPr>
        <p:spPr>
          <a:xfrm>
            <a:off x="1318746" y="1703294"/>
            <a:ext cx="9949500" cy="41985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p24"/>
          <p:cNvSpPr/>
          <p:nvPr/>
        </p:nvSpPr>
        <p:spPr>
          <a:xfrm>
            <a:off x="1373909" y="1731309"/>
            <a:ext cx="9839801" cy="4118848"/>
          </a:xfrm>
          <a:custGeom>
            <a:rect b="b" l="l" r="r" t="t"/>
            <a:pathLst>
              <a:path extrusionOk="0" h="4667250" w="8115300">
                <a:moveTo>
                  <a:pt x="7972483" y="0"/>
                </a:moveTo>
                <a:lnTo>
                  <a:pt x="142816" y="0"/>
                </a:lnTo>
                <a:lnTo>
                  <a:pt x="97675" y="7280"/>
                </a:lnTo>
                <a:lnTo>
                  <a:pt x="58470" y="27555"/>
                </a:lnTo>
                <a:lnTo>
                  <a:pt x="27555" y="58470"/>
                </a:lnTo>
                <a:lnTo>
                  <a:pt x="7280" y="97675"/>
                </a:lnTo>
                <a:lnTo>
                  <a:pt x="0" y="142816"/>
                </a:lnTo>
                <a:lnTo>
                  <a:pt x="0" y="4524433"/>
                </a:lnTo>
                <a:lnTo>
                  <a:pt x="7280" y="4569574"/>
                </a:lnTo>
                <a:lnTo>
                  <a:pt x="27555" y="4608779"/>
                </a:lnTo>
                <a:lnTo>
                  <a:pt x="58470" y="4639694"/>
                </a:lnTo>
                <a:lnTo>
                  <a:pt x="97675" y="4659969"/>
                </a:lnTo>
                <a:lnTo>
                  <a:pt x="142816" y="4667250"/>
                </a:lnTo>
                <a:lnTo>
                  <a:pt x="7972483" y="4667250"/>
                </a:lnTo>
                <a:lnTo>
                  <a:pt x="8017624" y="4659969"/>
                </a:lnTo>
                <a:lnTo>
                  <a:pt x="8056828" y="4639694"/>
                </a:lnTo>
                <a:lnTo>
                  <a:pt x="8087744" y="4608779"/>
                </a:lnTo>
                <a:lnTo>
                  <a:pt x="8108018" y="4569574"/>
                </a:lnTo>
                <a:lnTo>
                  <a:pt x="8115299" y="4524433"/>
                </a:lnTo>
                <a:lnTo>
                  <a:pt x="8115299" y="142816"/>
                </a:lnTo>
                <a:lnTo>
                  <a:pt x="8108018" y="97675"/>
                </a:lnTo>
                <a:lnTo>
                  <a:pt x="8087744" y="58470"/>
                </a:lnTo>
                <a:lnTo>
                  <a:pt x="8056828" y="27555"/>
                </a:lnTo>
                <a:lnTo>
                  <a:pt x="8017624" y="7280"/>
                </a:lnTo>
                <a:lnTo>
                  <a:pt x="7972483" y="0"/>
                </a:lnTo>
                <a:close/>
              </a:path>
            </a:pathLst>
          </a:custGeom>
          <a:solidFill>
            <a:srgbClr val="A9A57C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24"/>
          <p:cNvSpPr txBox="1"/>
          <p:nvPr/>
        </p:nvSpPr>
        <p:spPr>
          <a:xfrm>
            <a:off x="2084435" y="1905079"/>
            <a:ext cx="3311100" cy="5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E6E6E6"/>
                </a:solidFill>
                <a:latin typeface="Arial"/>
                <a:ea typeface="Arial"/>
                <a:cs typeface="Arial"/>
                <a:sym typeface="Arial"/>
              </a:rPr>
              <a:t>shell: bash, csh</a:t>
            </a:r>
            <a:endParaRPr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p24"/>
          <p:cNvSpPr/>
          <p:nvPr/>
        </p:nvSpPr>
        <p:spPr>
          <a:xfrm>
            <a:off x="2160281" y="2543736"/>
            <a:ext cx="8112600" cy="29286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p24"/>
          <p:cNvSpPr/>
          <p:nvPr/>
        </p:nvSpPr>
        <p:spPr>
          <a:xfrm>
            <a:off x="2216728" y="2571750"/>
            <a:ext cx="8003500" cy="2849570"/>
          </a:xfrm>
          <a:custGeom>
            <a:rect b="b" l="l" r="r" t="t"/>
            <a:pathLst>
              <a:path extrusionOk="0" h="3228975" w="6600825">
                <a:moveTo>
                  <a:pt x="6458074" y="0"/>
                </a:moveTo>
                <a:lnTo>
                  <a:pt x="142750" y="0"/>
                </a:lnTo>
                <a:lnTo>
                  <a:pt x="97630" y="7277"/>
                </a:lnTo>
                <a:lnTo>
                  <a:pt x="58443" y="27542"/>
                </a:lnTo>
                <a:lnTo>
                  <a:pt x="27542" y="58444"/>
                </a:lnTo>
                <a:lnTo>
                  <a:pt x="7277" y="97630"/>
                </a:lnTo>
                <a:lnTo>
                  <a:pt x="0" y="142751"/>
                </a:lnTo>
                <a:lnTo>
                  <a:pt x="0" y="3086224"/>
                </a:lnTo>
                <a:lnTo>
                  <a:pt x="7277" y="3131344"/>
                </a:lnTo>
                <a:lnTo>
                  <a:pt x="27542" y="3170531"/>
                </a:lnTo>
                <a:lnTo>
                  <a:pt x="58443" y="3201432"/>
                </a:lnTo>
                <a:lnTo>
                  <a:pt x="97630" y="3221697"/>
                </a:lnTo>
                <a:lnTo>
                  <a:pt x="142750" y="3228975"/>
                </a:lnTo>
                <a:lnTo>
                  <a:pt x="6458074" y="3228975"/>
                </a:lnTo>
                <a:lnTo>
                  <a:pt x="6503194" y="3221697"/>
                </a:lnTo>
                <a:lnTo>
                  <a:pt x="6542381" y="3201432"/>
                </a:lnTo>
                <a:lnTo>
                  <a:pt x="6573282" y="3170531"/>
                </a:lnTo>
                <a:lnTo>
                  <a:pt x="6593547" y="3131344"/>
                </a:lnTo>
                <a:lnTo>
                  <a:pt x="6600825" y="3086224"/>
                </a:lnTo>
                <a:lnTo>
                  <a:pt x="6600825" y="142751"/>
                </a:lnTo>
                <a:lnTo>
                  <a:pt x="6593547" y="97630"/>
                </a:lnTo>
                <a:lnTo>
                  <a:pt x="6573282" y="58444"/>
                </a:lnTo>
                <a:lnTo>
                  <a:pt x="6542381" y="27542"/>
                </a:lnTo>
                <a:lnTo>
                  <a:pt x="6503194" y="7277"/>
                </a:lnTo>
                <a:lnTo>
                  <a:pt x="6458074" y="0"/>
                </a:lnTo>
                <a:close/>
              </a:path>
            </a:pathLst>
          </a:custGeom>
          <a:solidFill>
            <a:srgbClr val="D9EA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24"/>
          <p:cNvSpPr txBox="1"/>
          <p:nvPr/>
        </p:nvSpPr>
        <p:spPr>
          <a:xfrm>
            <a:off x="3058867" y="2664679"/>
            <a:ext cx="2064300" cy="5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rPr>
              <a:t>programs</a:t>
            </a:r>
            <a:endParaRPr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p24"/>
          <p:cNvSpPr txBox="1"/>
          <p:nvPr/>
        </p:nvSpPr>
        <p:spPr>
          <a:xfrm>
            <a:off x="7153429" y="2664879"/>
            <a:ext cx="2419200" cy="5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rPr>
              <a:t>commands</a:t>
            </a:r>
            <a:endParaRPr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24"/>
          <p:cNvSpPr/>
          <p:nvPr/>
        </p:nvSpPr>
        <p:spPr>
          <a:xfrm>
            <a:off x="3304567" y="3204883"/>
            <a:ext cx="6552600" cy="20769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24"/>
          <p:cNvSpPr/>
          <p:nvPr/>
        </p:nvSpPr>
        <p:spPr>
          <a:xfrm>
            <a:off x="3359727" y="3235699"/>
            <a:ext cx="6444377" cy="1992178"/>
          </a:xfrm>
          <a:custGeom>
            <a:rect b="b" l="l" r="r" t="t"/>
            <a:pathLst>
              <a:path extrusionOk="0" h="2257425" w="5314950">
                <a:moveTo>
                  <a:pt x="5172078" y="0"/>
                </a:moveTo>
                <a:lnTo>
                  <a:pt x="142871" y="0"/>
                </a:lnTo>
                <a:lnTo>
                  <a:pt x="97713" y="7283"/>
                </a:lnTo>
                <a:lnTo>
                  <a:pt x="58493" y="27565"/>
                </a:lnTo>
                <a:lnTo>
                  <a:pt x="27565" y="58492"/>
                </a:lnTo>
                <a:lnTo>
                  <a:pt x="7283" y="97712"/>
                </a:lnTo>
                <a:lnTo>
                  <a:pt x="0" y="142871"/>
                </a:lnTo>
                <a:lnTo>
                  <a:pt x="0" y="2114553"/>
                </a:lnTo>
                <a:lnTo>
                  <a:pt x="7283" y="2159711"/>
                </a:lnTo>
                <a:lnTo>
                  <a:pt x="27565" y="2198931"/>
                </a:lnTo>
                <a:lnTo>
                  <a:pt x="58493" y="2229859"/>
                </a:lnTo>
                <a:lnTo>
                  <a:pt x="97713" y="2250141"/>
                </a:lnTo>
                <a:lnTo>
                  <a:pt x="142871" y="2257425"/>
                </a:lnTo>
                <a:lnTo>
                  <a:pt x="5172078" y="2257425"/>
                </a:lnTo>
                <a:lnTo>
                  <a:pt x="5217237" y="2250141"/>
                </a:lnTo>
                <a:lnTo>
                  <a:pt x="5256457" y="2229859"/>
                </a:lnTo>
                <a:lnTo>
                  <a:pt x="5287384" y="2198931"/>
                </a:lnTo>
                <a:lnTo>
                  <a:pt x="5307666" y="2159711"/>
                </a:lnTo>
                <a:lnTo>
                  <a:pt x="5314950" y="2114553"/>
                </a:lnTo>
                <a:lnTo>
                  <a:pt x="5314950" y="142871"/>
                </a:lnTo>
                <a:lnTo>
                  <a:pt x="5307666" y="97712"/>
                </a:lnTo>
                <a:lnTo>
                  <a:pt x="5287384" y="58492"/>
                </a:lnTo>
                <a:lnTo>
                  <a:pt x="5256457" y="27565"/>
                </a:lnTo>
                <a:lnTo>
                  <a:pt x="5217237" y="7283"/>
                </a:lnTo>
                <a:lnTo>
                  <a:pt x="5172078" y="0"/>
                </a:lnTo>
                <a:close/>
              </a:path>
            </a:pathLst>
          </a:custGeom>
          <a:solidFill>
            <a:srgbClr val="C0EDF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24"/>
          <p:cNvSpPr/>
          <p:nvPr/>
        </p:nvSpPr>
        <p:spPr>
          <a:xfrm>
            <a:off x="3925455" y="4037853"/>
            <a:ext cx="4731000" cy="9225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24"/>
          <p:cNvSpPr/>
          <p:nvPr/>
        </p:nvSpPr>
        <p:spPr>
          <a:xfrm>
            <a:off x="3983182" y="4067735"/>
            <a:ext cx="4619625" cy="840581"/>
          </a:xfrm>
          <a:custGeom>
            <a:rect b="b" l="l" r="r" t="t"/>
            <a:pathLst>
              <a:path extrusionOk="0" h="952500" w="3810000">
                <a:moveTo>
                  <a:pt x="3667125" y="0"/>
                </a:moveTo>
                <a:lnTo>
                  <a:pt x="142875" y="0"/>
                </a:lnTo>
                <a:lnTo>
                  <a:pt x="97715" y="7283"/>
                </a:lnTo>
                <a:lnTo>
                  <a:pt x="58494" y="27566"/>
                </a:lnTo>
                <a:lnTo>
                  <a:pt x="27566" y="58494"/>
                </a:lnTo>
                <a:lnTo>
                  <a:pt x="7283" y="97715"/>
                </a:lnTo>
                <a:lnTo>
                  <a:pt x="0" y="142875"/>
                </a:lnTo>
                <a:lnTo>
                  <a:pt x="0" y="809625"/>
                </a:lnTo>
                <a:lnTo>
                  <a:pt x="7283" y="854784"/>
                </a:lnTo>
                <a:lnTo>
                  <a:pt x="27566" y="894005"/>
                </a:lnTo>
                <a:lnTo>
                  <a:pt x="58494" y="924933"/>
                </a:lnTo>
                <a:lnTo>
                  <a:pt x="97715" y="945216"/>
                </a:lnTo>
                <a:lnTo>
                  <a:pt x="142875" y="952500"/>
                </a:lnTo>
                <a:lnTo>
                  <a:pt x="3667125" y="952500"/>
                </a:lnTo>
                <a:lnTo>
                  <a:pt x="3712284" y="945216"/>
                </a:lnTo>
                <a:lnTo>
                  <a:pt x="3751505" y="924933"/>
                </a:lnTo>
                <a:lnTo>
                  <a:pt x="3782433" y="894005"/>
                </a:lnTo>
                <a:lnTo>
                  <a:pt x="3802716" y="854784"/>
                </a:lnTo>
                <a:lnTo>
                  <a:pt x="3810000" y="809625"/>
                </a:lnTo>
                <a:lnTo>
                  <a:pt x="3810000" y="142875"/>
                </a:lnTo>
                <a:lnTo>
                  <a:pt x="3802716" y="97715"/>
                </a:lnTo>
                <a:lnTo>
                  <a:pt x="3782433" y="58494"/>
                </a:lnTo>
                <a:lnTo>
                  <a:pt x="3751505" y="27566"/>
                </a:lnTo>
                <a:lnTo>
                  <a:pt x="3712284" y="7283"/>
                </a:lnTo>
                <a:lnTo>
                  <a:pt x="3667125" y="0"/>
                </a:lnTo>
                <a:close/>
              </a:path>
            </a:pathLst>
          </a:custGeom>
          <a:solidFill>
            <a:srgbClr val="C2E5A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p24"/>
          <p:cNvSpPr txBox="1"/>
          <p:nvPr/>
        </p:nvSpPr>
        <p:spPr>
          <a:xfrm>
            <a:off x="4129424" y="3470302"/>
            <a:ext cx="4275000" cy="14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32575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rPr>
              <a:t>Linux kernel</a:t>
            </a:r>
            <a:endParaRPr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3359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rPr>
              <a:t>Computer hardware</a:t>
            </a:r>
            <a:endParaRPr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p24"/>
          <p:cNvSpPr txBox="1"/>
          <p:nvPr>
            <p:ph type="title"/>
          </p:nvPr>
        </p:nvSpPr>
        <p:spPr>
          <a:xfrm>
            <a:off x="5584154" y="1130013"/>
            <a:ext cx="1662600" cy="50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D4D"/>
              </a:buClr>
              <a:buSzPts val="3200"/>
              <a:buFont typeface="Arial Black"/>
              <a:buNone/>
            </a:pPr>
            <a:r>
              <a:rPr lang="en-US" sz="3200"/>
              <a:t>users</a:t>
            </a:r>
            <a:endParaRPr sz="3200"/>
          </a:p>
        </p:txBody>
      </p:sp>
      <p:sp>
        <p:nvSpPr>
          <p:cNvPr id="218" name="Google Shape;218;p24"/>
          <p:cNvSpPr txBox="1"/>
          <p:nvPr>
            <p:ph idx="11" type="ftr"/>
          </p:nvPr>
        </p:nvSpPr>
        <p:spPr>
          <a:xfrm>
            <a:off x="4122303" y="6443053"/>
            <a:ext cx="41148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6975">
            <a:spAutoFit/>
          </a:bodyPr>
          <a:lstStyle/>
          <a:p>
            <a:pPr indent="0" lvl="0" marL="127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Research Computing @ CU Boulder</a:t>
            </a:r>
            <a:endParaRPr/>
          </a:p>
        </p:txBody>
      </p:sp>
      <p:sp>
        <p:nvSpPr>
          <p:cNvPr id="219" name="Google Shape;219;p24"/>
          <p:cNvSpPr/>
          <p:nvPr/>
        </p:nvSpPr>
        <p:spPr>
          <a:xfrm>
            <a:off x="4206168" y="6323729"/>
            <a:ext cx="3505500" cy="3900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24"/>
          <p:cNvSpPr txBox="1"/>
          <p:nvPr/>
        </p:nvSpPr>
        <p:spPr>
          <a:xfrm>
            <a:off x="878686" y="371179"/>
            <a:ext cx="10388400" cy="7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1162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50"/>
              <a:buFont typeface="Arial Black"/>
              <a:buNone/>
            </a:pPr>
            <a:r>
              <a:rPr lang="en-US" sz="4350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Shells</a:t>
            </a:r>
            <a:endParaRPr sz="4350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5"/>
          <p:cNvSpPr txBox="1"/>
          <p:nvPr>
            <p:ph type="title"/>
          </p:nvPr>
        </p:nvSpPr>
        <p:spPr>
          <a:xfrm>
            <a:off x="878686" y="398202"/>
            <a:ext cx="4388700" cy="69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/>
              <a:t>Shell features</a:t>
            </a:r>
            <a:endParaRPr/>
          </a:p>
        </p:txBody>
      </p:sp>
      <p:sp>
        <p:nvSpPr>
          <p:cNvPr id="226" name="Google Shape;226;p25"/>
          <p:cNvSpPr txBox="1"/>
          <p:nvPr>
            <p:ph idx="11" type="ftr"/>
          </p:nvPr>
        </p:nvSpPr>
        <p:spPr>
          <a:xfrm>
            <a:off x="4122303" y="6443053"/>
            <a:ext cx="41148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6975">
            <a:spAutoFit/>
          </a:bodyPr>
          <a:lstStyle/>
          <a:p>
            <a:pPr indent="0" lvl="0" marL="127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Research Computing @ CU Boulder</a:t>
            </a:r>
            <a:endParaRPr/>
          </a:p>
        </p:txBody>
      </p:sp>
      <p:sp>
        <p:nvSpPr>
          <p:cNvPr id="227" name="Google Shape;227;p25"/>
          <p:cNvSpPr txBox="1"/>
          <p:nvPr/>
        </p:nvSpPr>
        <p:spPr>
          <a:xfrm>
            <a:off x="1026211" y="1732151"/>
            <a:ext cx="6283800" cy="3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600">
            <a:spAutoFit/>
          </a:bodyPr>
          <a:lstStyle/>
          <a:p>
            <a:pPr indent="-243203" lvl="0" marL="25590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55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Tab completion</a:t>
            </a:r>
            <a:endParaRPr sz="25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0"/>
              </a:spcBef>
              <a:spcAft>
                <a:spcPts val="0"/>
              </a:spcAft>
              <a:buClr>
                <a:srgbClr val="A9A57C"/>
              </a:buClr>
              <a:buSzPts val="3700"/>
              <a:buFont typeface="Arial"/>
              <a:buNone/>
            </a:pPr>
            <a:r>
              <a:t/>
            </a:r>
            <a:endParaRPr sz="3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43203" lvl="0" marL="25590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55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History and command-line editing</a:t>
            </a:r>
            <a:endParaRPr sz="25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5"/>
              </a:spcBef>
              <a:spcAft>
                <a:spcPts val="0"/>
              </a:spcAft>
              <a:buClr>
                <a:srgbClr val="A9A57C"/>
              </a:buClr>
              <a:buSzPts val="3700"/>
              <a:buFont typeface="Arial"/>
              <a:buNone/>
            </a:pPr>
            <a:r>
              <a:t/>
            </a:r>
            <a:endParaRPr sz="3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43203" lvl="0" marL="25590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55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Scripting and programming</a:t>
            </a:r>
            <a:endParaRPr sz="25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0"/>
              </a:spcBef>
              <a:spcAft>
                <a:spcPts val="0"/>
              </a:spcAft>
              <a:buClr>
                <a:srgbClr val="A9A57C"/>
              </a:buClr>
              <a:buSzPts val="3700"/>
              <a:buFont typeface="Arial"/>
              <a:buNone/>
            </a:pPr>
            <a:r>
              <a:t/>
            </a:r>
            <a:endParaRPr sz="3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43203" lvl="0" marL="25590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55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Built-in utilities</a:t>
            </a:r>
            <a:endParaRPr sz="25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Google Shape;228;p25"/>
          <p:cNvSpPr/>
          <p:nvPr/>
        </p:nvSpPr>
        <p:spPr>
          <a:xfrm>
            <a:off x="4206168" y="6323729"/>
            <a:ext cx="3505500" cy="3900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6"/>
          <p:cNvSpPr txBox="1"/>
          <p:nvPr>
            <p:ph type="title"/>
          </p:nvPr>
        </p:nvSpPr>
        <p:spPr>
          <a:xfrm>
            <a:off x="878687" y="398202"/>
            <a:ext cx="9738900" cy="69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/>
              <a:t>Anatomy of a Linux command</a:t>
            </a:r>
            <a:endParaRPr/>
          </a:p>
        </p:txBody>
      </p:sp>
      <p:sp>
        <p:nvSpPr>
          <p:cNvPr id="234" name="Google Shape;234;p26"/>
          <p:cNvSpPr txBox="1"/>
          <p:nvPr>
            <p:ph idx="1" type="body"/>
          </p:nvPr>
        </p:nvSpPr>
        <p:spPr>
          <a:xfrm>
            <a:off x="838200" y="1825625"/>
            <a:ext cx="10515600" cy="349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6200">
            <a:spAutoFit/>
          </a:bodyPr>
          <a:lstStyle/>
          <a:p>
            <a:pPr indent="-217803" lvl="0" marL="28956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2400"/>
              <a:buChar char="•"/>
            </a:pPr>
            <a:r>
              <a:rPr lang="en-US" sz="2400"/>
              <a:t>command [flags] [flag arguments] [target(s)]</a:t>
            </a:r>
            <a:endParaRPr sz="2400"/>
          </a:p>
          <a:p>
            <a:pPr indent="-266700" lvl="1" marL="685800" rtl="0" algn="l">
              <a:lnSpc>
                <a:spcPct val="100000"/>
              </a:lnSpc>
              <a:spcBef>
                <a:spcPts val="509"/>
              </a:spcBef>
              <a:spcAft>
                <a:spcPts val="0"/>
              </a:spcAft>
              <a:buClr>
                <a:srgbClr val="A9A57C"/>
              </a:buClr>
              <a:buSzPts val="2400"/>
              <a:buFont typeface="Consolas"/>
              <a:buChar char="•"/>
            </a:pPr>
            <a:r>
              <a:rPr b="1" lang="en-US" sz="2400">
                <a:solidFill>
                  <a:schemeClr val="lt1"/>
                </a:solidFill>
                <a:highlight>
                  <a:srgbClr val="4D4D4D"/>
                </a:highlight>
                <a:latin typeface="Consolas"/>
                <a:ea typeface="Consolas"/>
                <a:cs typeface="Consolas"/>
                <a:sym typeface="Consolas"/>
              </a:rPr>
              <a:t>tar -c -f archive.tar mydir</a:t>
            </a:r>
            <a:r>
              <a:rPr b="1" lang="en-US" sz="2400">
                <a:solidFill>
                  <a:schemeClr val="lt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endParaRPr b="1" sz="2400">
              <a:solidFill>
                <a:schemeClr val="lt1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228600" rtl="0" algn="l">
              <a:lnSpc>
                <a:spcPct val="100000"/>
              </a:lnSpc>
              <a:spcBef>
                <a:spcPts val="509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-217803" lvl="0" marL="289560" marR="598805" rtl="0" algn="l">
              <a:lnSpc>
                <a:spcPct val="100000"/>
              </a:lnSpc>
              <a:spcBef>
                <a:spcPts val="740"/>
              </a:spcBef>
              <a:spcAft>
                <a:spcPts val="0"/>
              </a:spcAft>
              <a:buClr>
                <a:srgbClr val="A9A57C"/>
              </a:buClr>
              <a:buSzPts val="2400"/>
              <a:buChar char="•"/>
            </a:pPr>
            <a:r>
              <a:rPr lang="en-US" sz="2400"/>
              <a:t>Flags may not mean the same thing for different commands</a:t>
            </a:r>
            <a:endParaRPr sz="2400"/>
          </a:p>
          <a:p>
            <a:pPr indent="-217803" lvl="0" marL="289560" marR="5080" rtl="0" algn="l">
              <a:lnSpc>
                <a:spcPct val="100000"/>
              </a:lnSpc>
              <a:spcBef>
                <a:spcPts val="610"/>
              </a:spcBef>
              <a:spcAft>
                <a:spcPts val="0"/>
              </a:spcAft>
              <a:buClr>
                <a:srgbClr val="A9A57C"/>
              </a:buClr>
              <a:buSzPts val="2400"/>
              <a:buChar char="•"/>
            </a:pPr>
            <a:r>
              <a:rPr lang="en-US" sz="2400"/>
              <a:t>The same command may have different flags in different  kinds of Unix (esp. Linux vs BSD)</a:t>
            </a:r>
            <a:endParaRPr sz="2400"/>
          </a:p>
          <a:p>
            <a:pPr indent="-217803" lvl="0" marL="289560" rtl="0" algn="l">
              <a:lnSpc>
                <a:spcPct val="100000"/>
              </a:lnSpc>
              <a:spcBef>
                <a:spcPts val="650"/>
              </a:spcBef>
              <a:spcAft>
                <a:spcPts val="0"/>
              </a:spcAft>
              <a:buClr>
                <a:srgbClr val="A9A57C"/>
              </a:buClr>
              <a:buSzPts val="2400"/>
              <a:buChar char="•"/>
            </a:pPr>
            <a:r>
              <a:rPr lang="en-US" sz="2400"/>
              <a:t>Case is important!</a:t>
            </a:r>
            <a:endParaRPr sz="2400"/>
          </a:p>
          <a:p>
            <a:pPr indent="-217803" lvl="0" marL="289560" rtl="0" algn="l">
              <a:lnSpc>
                <a:spcPct val="100000"/>
              </a:lnSpc>
              <a:spcBef>
                <a:spcPts val="605"/>
              </a:spcBef>
              <a:spcAft>
                <a:spcPts val="0"/>
              </a:spcAft>
              <a:buClr>
                <a:srgbClr val="A9A57C"/>
              </a:buClr>
              <a:buSzPts val="2400"/>
              <a:buChar char="•"/>
            </a:pPr>
            <a:r>
              <a:rPr lang="en-US" sz="2400"/>
              <a:t>Order of flags may be important</a:t>
            </a:r>
            <a:endParaRPr sz="2400"/>
          </a:p>
        </p:txBody>
      </p:sp>
      <p:sp>
        <p:nvSpPr>
          <p:cNvPr id="235" name="Google Shape;235;p26"/>
          <p:cNvSpPr txBox="1"/>
          <p:nvPr>
            <p:ph idx="11" type="ftr"/>
          </p:nvPr>
        </p:nvSpPr>
        <p:spPr>
          <a:xfrm>
            <a:off x="4122303" y="6443053"/>
            <a:ext cx="41148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6975">
            <a:spAutoFit/>
          </a:bodyPr>
          <a:lstStyle/>
          <a:p>
            <a:pPr indent="0" lvl="0" marL="127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Research Computing @ CU Boulder</a:t>
            </a:r>
            <a:endParaRPr/>
          </a:p>
        </p:txBody>
      </p:sp>
      <p:sp>
        <p:nvSpPr>
          <p:cNvPr id="236" name="Google Shape;236;p26"/>
          <p:cNvSpPr/>
          <p:nvPr/>
        </p:nvSpPr>
        <p:spPr>
          <a:xfrm>
            <a:off x="4206168" y="6323729"/>
            <a:ext cx="3505500" cy="3900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7"/>
          <p:cNvSpPr txBox="1"/>
          <p:nvPr/>
        </p:nvSpPr>
        <p:spPr>
          <a:xfrm>
            <a:off x="878670" y="2084275"/>
            <a:ext cx="22437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65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200">
                <a:solidFill>
                  <a:srgbClr val="2F2B20"/>
                </a:solidFill>
              </a:rPr>
              <a:t>man</a:t>
            </a:r>
            <a:endParaRPr b="1" sz="7200">
              <a:solidFill>
                <a:schemeClr val="dk1"/>
              </a:solidFill>
            </a:endParaRPr>
          </a:p>
        </p:txBody>
      </p:sp>
      <p:sp>
        <p:nvSpPr>
          <p:cNvPr id="242" name="Google Shape;242;p27"/>
          <p:cNvSpPr txBox="1"/>
          <p:nvPr>
            <p:ph idx="11" type="ftr"/>
          </p:nvPr>
        </p:nvSpPr>
        <p:spPr>
          <a:xfrm>
            <a:off x="4122303" y="6443053"/>
            <a:ext cx="41148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6975">
            <a:spAutoFit/>
          </a:bodyPr>
          <a:lstStyle/>
          <a:p>
            <a:pPr indent="0" lvl="0" marL="127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Research Computing @ CU Boulder</a:t>
            </a:r>
            <a:endParaRPr/>
          </a:p>
        </p:txBody>
      </p:sp>
      <p:sp>
        <p:nvSpPr>
          <p:cNvPr id="243" name="Google Shape;243;p27"/>
          <p:cNvSpPr txBox="1"/>
          <p:nvPr/>
        </p:nvSpPr>
        <p:spPr>
          <a:xfrm>
            <a:off x="747443" y="5286225"/>
            <a:ext cx="10131600" cy="40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5080" rtl="0" algn="l">
              <a:lnSpc>
                <a:spcPct val="119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5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(or you can google the command on a site you like.)</a:t>
            </a:r>
            <a:endParaRPr sz="25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p27"/>
          <p:cNvSpPr/>
          <p:nvPr/>
        </p:nvSpPr>
        <p:spPr>
          <a:xfrm>
            <a:off x="4206168" y="6323729"/>
            <a:ext cx="3505500" cy="3900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p27"/>
          <p:cNvSpPr txBox="1"/>
          <p:nvPr/>
        </p:nvSpPr>
        <p:spPr>
          <a:xfrm>
            <a:off x="878687" y="402509"/>
            <a:ext cx="9738900" cy="14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 Black"/>
              <a:buNone/>
            </a:pPr>
            <a:r>
              <a:rPr lang="en-US" sz="4800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The most important Linux command man(ual):</a:t>
            </a:r>
            <a:endParaRPr sz="4800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246" name="Google Shape;246;p27"/>
          <p:cNvSpPr txBox="1"/>
          <p:nvPr/>
        </p:nvSpPr>
        <p:spPr>
          <a:xfrm>
            <a:off x="1018068" y="3539625"/>
            <a:ext cx="6183600" cy="18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5080" rtl="0" algn="l">
              <a:lnSpc>
                <a:spcPct val="119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5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man &lt;command&gt;  </a:t>
            </a:r>
            <a:r>
              <a:rPr lang="en-US" sz="2550">
                <a:solidFill>
                  <a:srgbClr val="2F2B20"/>
                </a:solidFill>
              </a:rPr>
              <a:t>(search with “/”)</a:t>
            </a:r>
            <a:endParaRPr sz="2550">
              <a:solidFill>
                <a:srgbClr val="2F2B2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5080" rtl="0" algn="l">
              <a:lnSpc>
                <a:spcPct val="119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5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man -k &lt;keyword&gt;</a:t>
            </a:r>
            <a:endParaRPr sz="2550">
              <a:solidFill>
                <a:srgbClr val="2F2B2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5080" rtl="0" algn="l">
              <a:lnSpc>
                <a:spcPct val="119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50">
                <a:solidFill>
                  <a:srgbClr val="2F2B20"/>
                </a:solidFill>
              </a:rPr>
              <a:t>&lt;command&gt; --help</a:t>
            </a:r>
            <a:endParaRPr sz="2550">
              <a:solidFill>
                <a:srgbClr val="2F2B20"/>
              </a:solidFill>
            </a:endParaRPr>
          </a:p>
          <a:p>
            <a:pPr indent="0" lvl="0" marL="12700" marR="5080" rtl="0" algn="l">
              <a:lnSpc>
                <a:spcPct val="119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50">
              <a:solidFill>
                <a:srgbClr val="2F2B20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8"/>
          <p:cNvSpPr txBox="1"/>
          <p:nvPr>
            <p:ph type="title"/>
          </p:nvPr>
        </p:nvSpPr>
        <p:spPr>
          <a:xfrm>
            <a:off x="878686" y="398202"/>
            <a:ext cx="6808800" cy="69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/>
              <a:t>The Linux Filesystem</a:t>
            </a:r>
            <a:endParaRPr/>
          </a:p>
        </p:txBody>
      </p:sp>
      <p:sp>
        <p:nvSpPr>
          <p:cNvPr id="252" name="Google Shape;252;p28"/>
          <p:cNvSpPr txBox="1"/>
          <p:nvPr>
            <p:ph idx="11" type="ftr"/>
          </p:nvPr>
        </p:nvSpPr>
        <p:spPr>
          <a:xfrm>
            <a:off x="4122303" y="6443053"/>
            <a:ext cx="41148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6975">
            <a:spAutoFit/>
          </a:bodyPr>
          <a:lstStyle/>
          <a:p>
            <a:pPr indent="0" lvl="0" marL="127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Research Computing @ CU Boulder</a:t>
            </a:r>
            <a:endParaRPr/>
          </a:p>
        </p:txBody>
      </p:sp>
      <p:sp>
        <p:nvSpPr>
          <p:cNvPr id="253" name="Google Shape;253;p28"/>
          <p:cNvSpPr txBox="1"/>
          <p:nvPr/>
        </p:nvSpPr>
        <p:spPr>
          <a:xfrm>
            <a:off x="964343" y="1088134"/>
            <a:ext cx="9989100" cy="466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3325">
            <a:spAutoFit/>
          </a:bodyPr>
          <a:lstStyle/>
          <a:p>
            <a:pPr indent="-243203" lvl="0" marL="25590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55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System of arranging files on disk</a:t>
            </a:r>
            <a:endParaRPr sz="25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43203" lvl="0" marL="255903" marR="508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55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Consists of directories (folders) that can contain files or directories</a:t>
            </a:r>
            <a:endParaRPr sz="25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43203" lvl="0" marL="255903" marR="0" rtl="0" algn="l">
              <a:lnSpc>
                <a:spcPct val="100000"/>
              </a:lnSpc>
              <a:spcBef>
                <a:spcPts val="615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55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Levels in full paths separated by </a:t>
            </a:r>
            <a:r>
              <a:rPr i="1" lang="en-US" sz="255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forward </a:t>
            </a:r>
            <a:r>
              <a:rPr lang="en-US" sz="255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slashes</a:t>
            </a:r>
            <a:r>
              <a:rPr lang="en-US" sz="2550">
                <a:solidFill>
                  <a:srgbClr val="2F2B20"/>
                </a:solidFill>
              </a:rPr>
              <a:t>:</a:t>
            </a:r>
            <a:endParaRPr sz="2550">
              <a:solidFill>
                <a:srgbClr val="2F2B2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90525" lvl="1" marL="914400" marR="0" rtl="0" algn="l">
              <a:lnSpc>
                <a:spcPct val="100000"/>
              </a:lnSpc>
              <a:spcBef>
                <a:spcPts val="615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○"/>
            </a:pPr>
            <a:r>
              <a:rPr lang="en-US" sz="255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e.g. /home/nunez/scripts/analyze_data.sh</a:t>
            </a:r>
            <a:endParaRPr sz="25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43203" lvl="0" marL="255903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55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Case-sensitive; spaces in names discouraged</a:t>
            </a:r>
            <a:endParaRPr sz="25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43203" lvl="0" marL="255903" marR="0" rtl="0" algn="l">
              <a:lnSpc>
                <a:spcPct val="100000"/>
              </a:lnSpc>
              <a:spcBef>
                <a:spcPts val="605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55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Some shorthand:</a:t>
            </a:r>
            <a:endParaRPr sz="25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None/>
            </a:pPr>
            <a:r>
              <a:rPr lang="en-US" sz="245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.	(the current directory)</a:t>
            </a:r>
            <a:endParaRPr sz="24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610"/>
              </a:spcBef>
              <a:spcAft>
                <a:spcPts val="0"/>
              </a:spcAft>
              <a:buNone/>
            </a:pPr>
            <a:r>
              <a:rPr lang="en-US" sz="245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..	(the directory one level above)</a:t>
            </a:r>
            <a:endParaRPr sz="24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605"/>
              </a:spcBef>
              <a:spcAft>
                <a:spcPts val="0"/>
              </a:spcAft>
              <a:buNone/>
            </a:pPr>
            <a:r>
              <a:rPr lang="en-US" sz="245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~	(home directory)</a:t>
            </a:r>
            <a:endParaRPr sz="24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540"/>
              </a:spcBef>
              <a:spcAft>
                <a:spcPts val="0"/>
              </a:spcAft>
              <a:buNone/>
            </a:pPr>
            <a:r>
              <a:rPr lang="en-US" sz="245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-	(previous directory, when used with </a:t>
            </a:r>
            <a:r>
              <a:rPr lang="en-US" sz="2450">
                <a:solidFill>
                  <a:srgbClr val="2F2B20"/>
                </a:solidFill>
                <a:latin typeface="Courier New"/>
                <a:ea typeface="Courier New"/>
                <a:cs typeface="Courier New"/>
                <a:sym typeface="Courier New"/>
              </a:rPr>
              <a:t>cd</a:t>
            </a:r>
            <a:r>
              <a:rPr lang="en-US" sz="245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24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p28"/>
          <p:cNvSpPr/>
          <p:nvPr/>
        </p:nvSpPr>
        <p:spPr>
          <a:xfrm>
            <a:off x="4206168" y="6323729"/>
            <a:ext cx="3505500" cy="3900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p28"/>
          <p:cNvSpPr/>
          <p:nvPr/>
        </p:nvSpPr>
        <p:spPr>
          <a:xfrm>
            <a:off x="10202364" y="3176150"/>
            <a:ext cx="497100" cy="453000"/>
          </a:xfrm>
          <a:prstGeom prst="rect">
            <a:avLst/>
          </a:prstGeom>
          <a:solidFill>
            <a:srgbClr val="E7E6E6"/>
          </a:solidFill>
          <a:ln cap="flat" cmpd="sng" w="19050">
            <a:solidFill>
              <a:srgbClr val="009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/</a:t>
            </a:r>
            <a:endParaRPr/>
          </a:p>
        </p:txBody>
      </p:sp>
      <p:sp>
        <p:nvSpPr>
          <p:cNvPr id="256" name="Google Shape;256;p28"/>
          <p:cNvSpPr/>
          <p:nvPr/>
        </p:nvSpPr>
        <p:spPr>
          <a:xfrm>
            <a:off x="8442780" y="3900019"/>
            <a:ext cx="652500" cy="453000"/>
          </a:xfrm>
          <a:prstGeom prst="rect">
            <a:avLst/>
          </a:prstGeom>
          <a:solidFill>
            <a:srgbClr val="E7E6E6"/>
          </a:solidFill>
          <a:ln cap="flat" cmpd="sng" w="19050">
            <a:solidFill>
              <a:srgbClr val="009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d1</a:t>
            </a:r>
            <a:endParaRPr/>
          </a:p>
        </p:txBody>
      </p:sp>
      <p:sp>
        <p:nvSpPr>
          <p:cNvPr id="257" name="Google Shape;257;p28"/>
          <p:cNvSpPr/>
          <p:nvPr/>
        </p:nvSpPr>
        <p:spPr>
          <a:xfrm>
            <a:off x="8140823" y="4649523"/>
            <a:ext cx="555600" cy="453000"/>
          </a:xfrm>
          <a:prstGeom prst="rect">
            <a:avLst/>
          </a:prstGeom>
          <a:solidFill>
            <a:srgbClr val="E7E6E6"/>
          </a:solidFill>
          <a:ln cap="flat" cmpd="sng" w="19050">
            <a:solidFill>
              <a:srgbClr val="009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f1</a:t>
            </a:r>
            <a:endParaRPr/>
          </a:p>
        </p:txBody>
      </p:sp>
      <p:sp>
        <p:nvSpPr>
          <p:cNvPr id="258" name="Google Shape;258;p28"/>
          <p:cNvSpPr/>
          <p:nvPr/>
        </p:nvSpPr>
        <p:spPr>
          <a:xfrm>
            <a:off x="9135269" y="4649523"/>
            <a:ext cx="555600" cy="453000"/>
          </a:xfrm>
          <a:prstGeom prst="rect">
            <a:avLst/>
          </a:prstGeom>
          <a:solidFill>
            <a:srgbClr val="E7E6E6"/>
          </a:solidFill>
          <a:ln cap="flat" cmpd="sng" w="19050">
            <a:solidFill>
              <a:srgbClr val="009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f2</a:t>
            </a:r>
            <a:endParaRPr/>
          </a:p>
        </p:txBody>
      </p:sp>
      <p:cxnSp>
        <p:nvCxnSpPr>
          <p:cNvPr id="259" name="Google Shape;259;p28"/>
          <p:cNvCxnSpPr>
            <a:stCxn id="256" idx="0"/>
            <a:endCxn id="255" idx="2"/>
          </p:cNvCxnSpPr>
          <p:nvPr/>
        </p:nvCxnSpPr>
        <p:spPr>
          <a:xfrm rot="-5400000">
            <a:off x="9474480" y="2923669"/>
            <a:ext cx="270900" cy="1681800"/>
          </a:xfrm>
          <a:prstGeom prst="bentConnector3">
            <a:avLst>
              <a:gd fmla="val 49992" name="adj1"/>
            </a:avLst>
          </a:prstGeom>
          <a:noFill/>
          <a:ln cap="flat" cmpd="sng" w="9525">
            <a:solidFill>
              <a:srgbClr val="44546A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0" name="Google Shape;260;p28"/>
          <p:cNvCxnSpPr>
            <a:stCxn id="261" idx="0"/>
            <a:endCxn id="255" idx="2"/>
          </p:cNvCxnSpPr>
          <p:nvPr/>
        </p:nvCxnSpPr>
        <p:spPr>
          <a:xfrm rot="-5400000">
            <a:off x="9903482" y="3352669"/>
            <a:ext cx="270900" cy="823800"/>
          </a:xfrm>
          <a:prstGeom prst="bentConnector3">
            <a:avLst>
              <a:gd fmla="val 49992" name="adj1"/>
            </a:avLst>
          </a:prstGeom>
          <a:noFill/>
          <a:ln cap="flat" cmpd="sng" w="9525">
            <a:solidFill>
              <a:srgbClr val="44546A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2" name="Google Shape;262;p28"/>
          <p:cNvCxnSpPr>
            <a:stCxn id="263" idx="0"/>
            <a:endCxn id="255" idx="2"/>
          </p:cNvCxnSpPr>
          <p:nvPr/>
        </p:nvCxnSpPr>
        <p:spPr>
          <a:xfrm flipH="1" rot="5400000">
            <a:off x="10354314" y="3725719"/>
            <a:ext cx="270900" cy="77700"/>
          </a:xfrm>
          <a:prstGeom prst="bentConnector3">
            <a:avLst>
              <a:gd fmla="val 49992" name="adj1"/>
            </a:avLst>
          </a:prstGeom>
          <a:noFill/>
          <a:ln cap="flat" cmpd="sng" w="9525">
            <a:solidFill>
              <a:srgbClr val="44546A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4" name="Google Shape;264;p28"/>
          <p:cNvCxnSpPr>
            <a:stCxn id="265" idx="0"/>
            <a:endCxn id="255" idx="2"/>
          </p:cNvCxnSpPr>
          <p:nvPr/>
        </p:nvCxnSpPr>
        <p:spPr>
          <a:xfrm flipH="1" rot="5400000">
            <a:off x="10918635" y="3161419"/>
            <a:ext cx="270900" cy="1206300"/>
          </a:xfrm>
          <a:prstGeom prst="bentConnector3">
            <a:avLst>
              <a:gd fmla="val 49992" name="adj1"/>
            </a:avLst>
          </a:prstGeom>
          <a:noFill/>
          <a:ln cap="flat" cmpd="sng" w="9525">
            <a:solidFill>
              <a:srgbClr val="44546A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6" name="Google Shape;266;p28"/>
          <p:cNvCxnSpPr>
            <a:stCxn id="257" idx="0"/>
            <a:endCxn id="256" idx="2"/>
          </p:cNvCxnSpPr>
          <p:nvPr/>
        </p:nvCxnSpPr>
        <p:spPr>
          <a:xfrm rot="-5400000">
            <a:off x="8445623" y="4326123"/>
            <a:ext cx="296400" cy="350400"/>
          </a:xfrm>
          <a:prstGeom prst="bentConnector3">
            <a:avLst>
              <a:gd fmla="val 49965" name="adj1"/>
            </a:avLst>
          </a:prstGeom>
          <a:noFill/>
          <a:ln cap="flat" cmpd="sng" w="9525">
            <a:solidFill>
              <a:srgbClr val="44546A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7" name="Google Shape;267;p28"/>
          <p:cNvCxnSpPr>
            <a:stCxn id="258" idx="0"/>
            <a:endCxn id="256" idx="2"/>
          </p:cNvCxnSpPr>
          <p:nvPr/>
        </p:nvCxnSpPr>
        <p:spPr>
          <a:xfrm flipH="1" rot="5400000">
            <a:off x="8942819" y="4179273"/>
            <a:ext cx="296400" cy="644100"/>
          </a:xfrm>
          <a:prstGeom prst="bentConnector3">
            <a:avLst>
              <a:gd fmla="val 49965" name="adj1"/>
            </a:avLst>
          </a:prstGeom>
          <a:noFill/>
          <a:ln cap="flat" cmpd="sng" w="9525">
            <a:solidFill>
              <a:srgbClr val="44546A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1" name="Google Shape;261;p28"/>
          <p:cNvSpPr/>
          <p:nvPr/>
        </p:nvSpPr>
        <p:spPr>
          <a:xfrm>
            <a:off x="9300782" y="3900019"/>
            <a:ext cx="652500" cy="453000"/>
          </a:xfrm>
          <a:prstGeom prst="rect">
            <a:avLst/>
          </a:prstGeom>
          <a:solidFill>
            <a:srgbClr val="E7E6E6"/>
          </a:solidFill>
          <a:ln cap="flat" cmpd="sng" w="19050">
            <a:solidFill>
              <a:srgbClr val="009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d2</a:t>
            </a:r>
            <a:endParaRPr/>
          </a:p>
        </p:txBody>
      </p:sp>
      <p:sp>
        <p:nvSpPr>
          <p:cNvPr id="263" name="Google Shape;263;p28"/>
          <p:cNvSpPr/>
          <p:nvPr/>
        </p:nvSpPr>
        <p:spPr>
          <a:xfrm>
            <a:off x="10202364" y="3900019"/>
            <a:ext cx="652500" cy="453000"/>
          </a:xfrm>
          <a:prstGeom prst="rect">
            <a:avLst/>
          </a:prstGeom>
          <a:solidFill>
            <a:srgbClr val="E7E6E6"/>
          </a:solidFill>
          <a:ln cap="flat" cmpd="sng" w="19050">
            <a:solidFill>
              <a:srgbClr val="009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d3</a:t>
            </a:r>
            <a:endParaRPr/>
          </a:p>
        </p:txBody>
      </p:sp>
      <p:sp>
        <p:nvSpPr>
          <p:cNvPr id="265" name="Google Shape;265;p28"/>
          <p:cNvSpPr/>
          <p:nvPr/>
        </p:nvSpPr>
        <p:spPr>
          <a:xfrm>
            <a:off x="11330985" y="3900019"/>
            <a:ext cx="652500" cy="453000"/>
          </a:xfrm>
          <a:prstGeom prst="rect">
            <a:avLst/>
          </a:prstGeom>
          <a:solidFill>
            <a:srgbClr val="E7E6E6"/>
          </a:solidFill>
          <a:ln cap="flat" cmpd="sng" w="19050">
            <a:solidFill>
              <a:srgbClr val="009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d4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9"/>
          <p:cNvSpPr txBox="1"/>
          <p:nvPr/>
        </p:nvSpPr>
        <p:spPr>
          <a:xfrm>
            <a:off x="878686" y="482920"/>
            <a:ext cx="3477600" cy="7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9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Filesystem</a:t>
            </a:r>
            <a:endParaRPr sz="4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p29"/>
          <p:cNvSpPr/>
          <p:nvPr/>
        </p:nvSpPr>
        <p:spPr>
          <a:xfrm>
            <a:off x="1655330" y="1390860"/>
            <a:ext cx="0" cy="298687"/>
          </a:xfrm>
          <a:custGeom>
            <a:rect b="b" l="l" r="r" t="t"/>
            <a:pathLst>
              <a:path extrusionOk="0" h="338455" w="120000">
                <a:moveTo>
                  <a:pt x="0" y="0"/>
                </a:moveTo>
                <a:lnTo>
                  <a:pt x="0" y="338216"/>
                </a:lnTo>
              </a:path>
            </a:pathLst>
          </a:custGeom>
          <a:noFill/>
          <a:ln cap="flat" cmpd="sng" w="4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29"/>
          <p:cNvSpPr/>
          <p:nvPr/>
        </p:nvSpPr>
        <p:spPr>
          <a:xfrm>
            <a:off x="3247160" y="1417123"/>
            <a:ext cx="0" cy="272348"/>
          </a:xfrm>
          <a:custGeom>
            <a:rect b="b" l="l" r="r" t="t"/>
            <a:pathLst>
              <a:path extrusionOk="0" h="308610" w="120000">
                <a:moveTo>
                  <a:pt x="0" y="0"/>
                </a:moveTo>
                <a:lnTo>
                  <a:pt x="0" y="308451"/>
                </a:lnTo>
              </a:path>
            </a:pathLst>
          </a:custGeom>
          <a:noFill/>
          <a:ln cap="flat" cmpd="sng" w="477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29"/>
          <p:cNvSpPr/>
          <p:nvPr/>
        </p:nvSpPr>
        <p:spPr>
          <a:xfrm>
            <a:off x="3247160" y="1983441"/>
            <a:ext cx="0" cy="319421"/>
          </a:xfrm>
          <a:custGeom>
            <a:rect b="b" l="l" r="r" t="t"/>
            <a:pathLst>
              <a:path extrusionOk="0" h="361950" w="120000">
                <a:moveTo>
                  <a:pt x="0" y="0"/>
                </a:moveTo>
                <a:lnTo>
                  <a:pt x="0" y="361950"/>
                </a:lnTo>
              </a:path>
            </a:pathLst>
          </a:custGeom>
          <a:noFill/>
          <a:ln cap="flat" cmpd="sng" w="477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29"/>
          <p:cNvSpPr/>
          <p:nvPr/>
        </p:nvSpPr>
        <p:spPr>
          <a:xfrm>
            <a:off x="3247160" y="2596963"/>
            <a:ext cx="0" cy="319421"/>
          </a:xfrm>
          <a:custGeom>
            <a:rect b="b" l="l" r="r" t="t"/>
            <a:pathLst>
              <a:path extrusionOk="0" h="361950" w="120000">
                <a:moveTo>
                  <a:pt x="0" y="0"/>
                </a:moveTo>
                <a:lnTo>
                  <a:pt x="0" y="361950"/>
                </a:lnTo>
              </a:path>
            </a:pathLst>
          </a:custGeom>
          <a:noFill/>
          <a:ln cap="flat" cmpd="sng" w="477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29"/>
          <p:cNvSpPr/>
          <p:nvPr/>
        </p:nvSpPr>
        <p:spPr>
          <a:xfrm>
            <a:off x="5622638" y="1983441"/>
            <a:ext cx="0" cy="319421"/>
          </a:xfrm>
          <a:custGeom>
            <a:rect b="b" l="l" r="r" t="t"/>
            <a:pathLst>
              <a:path extrusionOk="0" h="361950" w="120000">
                <a:moveTo>
                  <a:pt x="0" y="0"/>
                </a:moveTo>
                <a:lnTo>
                  <a:pt x="0" y="361950"/>
                </a:lnTo>
              </a:path>
            </a:pathLst>
          </a:custGeom>
          <a:noFill/>
          <a:ln cap="flat" cmpd="sng" w="596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29"/>
          <p:cNvSpPr/>
          <p:nvPr/>
        </p:nvSpPr>
        <p:spPr>
          <a:xfrm>
            <a:off x="5622638" y="2596963"/>
            <a:ext cx="0" cy="319421"/>
          </a:xfrm>
          <a:custGeom>
            <a:rect b="b" l="l" r="r" t="t"/>
            <a:pathLst>
              <a:path extrusionOk="0" h="361950" w="120000">
                <a:moveTo>
                  <a:pt x="0" y="0"/>
                </a:moveTo>
                <a:lnTo>
                  <a:pt x="0" y="361950"/>
                </a:lnTo>
              </a:path>
            </a:pathLst>
          </a:custGeom>
          <a:noFill/>
          <a:ln cap="flat" cmpd="sng" w="596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29"/>
          <p:cNvSpPr/>
          <p:nvPr/>
        </p:nvSpPr>
        <p:spPr>
          <a:xfrm>
            <a:off x="5622638" y="3210485"/>
            <a:ext cx="0" cy="319421"/>
          </a:xfrm>
          <a:custGeom>
            <a:rect b="b" l="l" r="r" t="t"/>
            <a:pathLst>
              <a:path extrusionOk="0" h="361950" w="120000">
                <a:moveTo>
                  <a:pt x="0" y="0"/>
                </a:moveTo>
                <a:lnTo>
                  <a:pt x="0" y="361950"/>
                </a:lnTo>
              </a:path>
            </a:pathLst>
          </a:custGeom>
          <a:noFill/>
          <a:ln cap="flat" cmpd="sng" w="596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29"/>
          <p:cNvSpPr/>
          <p:nvPr/>
        </p:nvSpPr>
        <p:spPr>
          <a:xfrm>
            <a:off x="5622638" y="3824007"/>
            <a:ext cx="0" cy="319421"/>
          </a:xfrm>
          <a:custGeom>
            <a:rect b="b" l="l" r="r" t="t"/>
            <a:pathLst>
              <a:path extrusionOk="0" h="361950" w="120000">
                <a:moveTo>
                  <a:pt x="0" y="0"/>
                </a:moveTo>
                <a:lnTo>
                  <a:pt x="0" y="361950"/>
                </a:lnTo>
              </a:path>
            </a:pathLst>
          </a:custGeom>
          <a:noFill/>
          <a:ln cap="flat" cmpd="sng" w="596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29"/>
          <p:cNvSpPr/>
          <p:nvPr/>
        </p:nvSpPr>
        <p:spPr>
          <a:xfrm>
            <a:off x="5622638" y="4437530"/>
            <a:ext cx="0" cy="434861"/>
          </a:xfrm>
          <a:custGeom>
            <a:rect b="b" l="l" r="r" t="t"/>
            <a:pathLst>
              <a:path extrusionOk="0" h="492760" w="120000">
                <a:moveTo>
                  <a:pt x="0" y="0"/>
                </a:moveTo>
                <a:lnTo>
                  <a:pt x="0" y="492578"/>
                </a:lnTo>
              </a:path>
            </a:pathLst>
          </a:custGeom>
          <a:noFill/>
          <a:ln cap="flat" cmpd="sng" w="596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p29"/>
          <p:cNvSpPr/>
          <p:nvPr/>
        </p:nvSpPr>
        <p:spPr>
          <a:xfrm>
            <a:off x="5274989" y="933823"/>
            <a:ext cx="626100" cy="5118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29"/>
          <p:cNvSpPr/>
          <p:nvPr/>
        </p:nvSpPr>
        <p:spPr>
          <a:xfrm>
            <a:off x="5156970" y="959971"/>
            <a:ext cx="656700" cy="5379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p29"/>
          <p:cNvSpPr/>
          <p:nvPr/>
        </p:nvSpPr>
        <p:spPr>
          <a:xfrm>
            <a:off x="5391725" y="949698"/>
            <a:ext cx="496610" cy="418609"/>
          </a:xfrm>
          <a:custGeom>
            <a:rect b="b" l="l" r="r" t="t"/>
            <a:pathLst>
              <a:path extrusionOk="0" h="474344" w="409575">
                <a:moveTo>
                  <a:pt x="0" y="474027"/>
                </a:moveTo>
                <a:lnTo>
                  <a:pt x="409575" y="474027"/>
                </a:lnTo>
                <a:lnTo>
                  <a:pt x="409575" y="0"/>
                </a:lnTo>
                <a:lnTo>
                  <a:pt x="0" y="0"/>
                </a:lnTo>
                <a:lnTo>
                  <a:pt x="0" y="47402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p29"/>
          <p:cNvSpPr/>
          <p:nvPr/>
        </p:nvSpPr>
        <p:spPr>
          <a:xfrm>
            <a:off x="5391725" y="949699"/>
            <a:ext cx="496610" cy="418609"/>
          </a:xfrm>
          <a:custGeom>
            <a:rect b="b" l="l" r="r" t="t"/>
            <a:pathLst>
              <a:path extrusionOk="0" h="474344" w="409575">
                <a:moveTo>
                  <a:pt x="0" y="0"/>
                </a:moveTo>
                <a:lnTo>
                  <a:pt x="409575" y="0"/>
                </a:lnTo>
                <a:lnTo>
                  <a:pt x="409575" y="474027"/>
                </a:lnTo>
                <a:lnTo>
                  <a:pt x="0" y="474027"/>
                </a:lnTo>
                <a:lnTo>
                  <a:pt x="0" y="0"/>
                </a:lnTo>
                <a:close/>
              </a:path>
            </a:pathLst>
          </a:custGeom>
          <a:noFill/>
          <a:ln cap="flat" cmpd="sng" w="13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p29"/>
          <p:cNvSpPr/>
          <p:nvPr/>
        </p:nvSpPr>
        <p:spPr>
          <a:xfrm>
            <a:off x="5259595" y="967441"/>
            <a:ext cx="549000" cy="4632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" name="Google Shape;287;p29"/>
          <p:cNvSpPr txBox="1"/>
          <p:nvPr/>
        </p:nvSpPr>
        <p:spPr>
          <a:xfrm>
            <a:off x="5422512" y="1003277"/>
            <a:ext cx="197700" cy="28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4D4D4D"/>
                </a:solidFill>
                <a:latin typeface="Courier New"/>
                <a:ea typeface="Courier New"/>
                <a:cs typeface="Courier New"/>
                <a:sym typeface="Courier New"/>
              </a:rPr>
              <a:t>/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88" name="Google Shape;288;p29"/>
          <p:cNvSpPr/>
          <p:nvPr/>
        </p:nvSpPr>
        <p:spPr>
          <a:xfrm>
            <a:off x="1164807" y="1673411"/>
            <a:ext cx="1041600" cy="3885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" name="Google Shape;289;p29"/>
          <p:cNvSpPr/>
          <p:nvPr/>
        </p:nvSpPr>
        <p:spPr>
          <a:xfrm>
            <a:off x="1046789" y="1636059"/>
            <a:ext cx="990300" cy="53790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" name="Google Shape;290;p29"/>
          <p:cNvSpPr/>
          <p:nvPr/>
        </p:nvSpPr>
        <p:spPr>
          <a:xfrm>
            <a:off x="1281545" y="1689287"/>
            <a:ext cx="912376" cy="294203"/>
          </a:xfrm>
          <a:custGeom>
            <a:rect b="b" l="l" r="r" t="t"/>
            <a:pathLst>
              <a:path extrusionOk="0" h="333375" w="752475">
                <a:moveTo>
                  <a:pt x="0" y="333375"/>
                </a:moveTo>
                <a:lnTo>
                  <a:pt x="752474" y="333375"/>
                </a:lnTo>
                <a:lnTo>
                  <a:pt x="752474" y="0"/>
                </a:lnTo>
                <a:lnTo>
                  <a:pt x="0" y="0"/>
                </a:lnTo>
                <a:lnTo>
                  <a:pt x="0" y="33337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p29"/>
          <p:cNvSpPr/>
          <p:nvPr/>
        </p:nvSpPr>
        <p:spPr>
          <a:xfrm>
            <a:off x="1149414" y="1643529"/>
            <a:ext cx="887700" cy="46320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29"/>
          <p:cNvSpPr txBox="1"/>
          <p:nvPr/>
        </p:nvSpPr>
        <p:spPr>
          <a:xfrm>
            <a:off x="1281545" y="1689287"/>
            <a:ext cx="912000" cy="280200"/>
          </a:xfrm>
          <a:prstGeom prst="rect">
            <a:avLst/>
          </a:prstGeom>
          <a:noFill/>
          <a:ln cap="flat" cmpd="sng" w="13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3175">
            <a:spAutoFit/>
          </a:bodyPr>
          <a:lstStyle/>
          <a:p>
            <a:pPr indent="0" lvl="0" marL="3746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4D4D4D"/>
                </a:solidFill>
                <a:latin typeface="Courier New"/>
                <a:ea typeface="Courier New"/>
                <a:cs typeface="Courier New"/>
                <a:sym typeface="Courier New"/>
              </a:rPr>
              <a:t>bin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93" name="Google Shape;293;p29"/>
          <p:cNvSpPr/>
          <p:nvPr/>
        </p:nvSpPr>
        <p:spPr>
          <a:xfrm>
            <a:off x="5274989" y="1673411"/>
            <a:ext cx="1041600" cy="3885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p29"/>
          <p:cNvSpPr/>
          <p:nvPr/>
        </p:nvSpPr>
        <p:spPr>
          <a:xfrm>
            <a:off x="5156970" y="1636059"/>
            <a:ext cx="1159800" cy="537900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29"/>
          <p:cNvSpPr/>
          <p:nvPr/>
        </p:nvSpPr>
        <p:spPr>
          <a:xfrm>
            <a:off x="5391728" y="1689287"/>
            <a:ext cx="912376" cy="294203"/>
          </a:xfrm>
          <a:custGeom>
            <a:rect b="b" l="l" r="r" t="t"/>
            <a:pathLst>
              <a:path extrusionOk="0" h="333375" w="752475">
                <a:moveTo>
                  <a:pt x="0" y="333375"/>
                </a:moveTo>
                <a:lnTo>
                  <a:pt x="752474" y="333375"/>
                </a:lnTo>
                <a:lnTo>
                  <a:pt x="752474" y="0"/>
                </a:lnTo>
                <a:lnTo>
                  <a:pt x="0" y="0"/>
                </a:lnTo>
                <a:lnTo>
                  <a:pt x="0" y="33337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29"/>
          <p:cNvSpPr/>
          <p:nvPr/>
        </p:nvSpPr>
        <p:spPr>
          <a:xfrm>
            <a:off x="5259595" y="1643529"/>
            <a:ext cx="1056900" cy="463200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" name="Google Shape;297;p29"/>
          <p:cNvSpPr txBox="1"/>
          <p:nvPr/>
        </p:nvSpPr>
        <p:spPr>
          <a:xfrm>
            <a:off x="5391728" y="1689287"/>
            <a:ext cx="912000" cy="280200"/>
          </a:xfrm>
          <a:prstGeom prst="rect">
            <a:avLst/>
          </a:prstGeom>
          <a:noFill/>
          <a:ln cap="flat" cmpd="sng" w="13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3175">
            <a:spAutoFit/>
          </a:bodyPr>
          <a:lstStyle/>
          <a:p>
            <a:pPr indent="0" lvl="0" marL="3746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4D4D4D"/>
                </a:solidFill>
                <a:latin typeface="Courier New"/>
                <a:ea typeface="Courier New"/>
                <a:cs typeface="Courier New"/>
                <a:sym typeface="Courier New"/>
              </a:rPr>
              <a:t>home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98" name="Google Shape;298;p29"/>
          <p:cNvSpPr/>
          <p:nvPr/>
        </p:nvSpPr>
        <p:spPr>
          <a:xfrm>
            <a:off x="2909455" y="1673411"/>
            <a:ext cx="1134000" cy="388500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" name="Google Shape;299;p29"/>
          <p:cNvSpPr/>
          <p:nvPr/>
        </p:nvSpPr>
        <p:spPr>
          <a:xfrm>
            <a:off x="2791433" y="1636059"/>
            <a:ext cx="990300" cy="537900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29"/>
          <p:cNvSpPr/>
          <p:nvPr/>
        </p:nvSpPr>
        <p:spPr>
          <a:xfrm>
            <a:off x="3024909" y="1689287"/>
            <a:ext cx="1004768" cy="294203"/>
          </a:xfrm>
          <a:custGeom>
            <a:rect b="b" l="l" r="r" t="t"/>
            <a:pathLst>
              <a:path extrusionOk="0" h="333375" w="828675">
                <a:moveTo>
                  <a:pt x="0" y="333375"/>
                </a:moveTo>
                <a:lnTo>
                  <a:pt x="828675" y="333375"/>
                </a:lnTo>
                <a:lnTo>
                  <a:pt x="828675" y="0"/>
                </a:lnTo>
                <a:lnTo>
                  <a:pt x="0" y="0"/>
                </a:lnTo>
                <a:lnTo>
                  <a:pt x="0" y="33337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" name="Google Shape;301;p29"/>
          <p:cNvSpPr/>
          <p:nvPr/>
        </p:nvSpPr>
        <p:spPr>
          <a:xfrm>
            <a:off x="2888930" y="1643529"/>
            <a:ext cx="892800" cy="463200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" name="Google Shape;302;p29"/>
          <p:cNvSpPr txBox="1"/>
          <p:nvPr/>
        </p:nvSpPr>
        <p:spPr>
          <a:xfrm>
            <a:off x="3024909" y="1689287"/>
            <a:ext cx="1004400" cy="280200"/>
          </a:xfrm>
          <a:prstGeom prst="rect">
            <a:avLst/>
          </a:prstGeom>
          <a:noFill/>
          <a:ln cap="flat" cmpd="sng" w="13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3175">
            <a:spAutoFit/>
          </a:bodyPr>
          <a:lstStyle/>
          <a:p>
            <a:pPr indent="0" lvl="0" marL="3746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4D4D4D"/>
                </a:solidFill>
                <a:latin typeface="Courier New"/>
                <a:ea typeface="Courier New"/>
                <a:cs typeface="Courier New"/>
                <a:sym typeface="Courier New"/>
              </a:rPr>
              <a:t>usr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03" name="Google Shape;303;p29"/>
          <p:cNvSpPr/>
          <p:nvPr/>
        </p:nvSpPr>
        <p:spPr>
          <a:xfrm>
            <a:off x="2945372" y="2286000"/>
            <a:ext cx="1431600" cy="388500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p29"/>
          <p:cNvSpPr/>
          <p:nvPr/>
        </p:nvSpPr>
        <p:spPr>
          <a:xfrm>
            <a:off x="2822221" y="2248648"/>
            <a:ext cx="1498200" cy="537900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" name="Google Shape;305;p29"/>
          <p:cNvSpPr/>
          <p:nvPr/>
        </p:nvSpPr>
        <p:spPr>
          <a:xfrm>
            <a:off x="3059546" y="2302809"/>
            <a:ext cx="1305044" cy="294203"/>
          </a:xfrm>
          <a:custGeom>
            <a:rect b="b" l="l" r="r" t="t"/>
            <a:pathLst>
              <a:path extrusionOk="0" h="333375" w="1076325">
                <a:moveTo>
                  <a:pt x="0" y="333375"/>
                </a:moveTo>
                <a:lnTo>
                  <a:pt x="1076325" y="333375"/>
                </a:lnTo>
                <a:lnTo>
                  <a:pt x="1076325" y="0"/>
                </a:lnTo>
                <a:lnTo>
                  <a:pt x="0" y="0"/>
                </a:lnTo>
                <a:lnTo>
                  <a:pt x="0" y="33337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p29"/>
          <p:cNvSpPr/>
          <p:nvPr/>
        </p:nvSpPr>
        <p:spPr>
          <a:xfrm>
            <a:off x="2924849" y="2256118"/>
            <a:ext cx="1447500" cy="463200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29"/>
          <p:cNvSpPr txBox="1"/>
          <p:nvPr/>
        </p:nvSpPr>
        <p:spPr>
          <a:xfrm>
            <a:off x="3090331" y="2294336"/>
            <a:ext cx="1039200" cy="28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4D4D4D"/>
                </a:solidFill>
                <a:latin typeface="Courier New"/>
                <a:ea typeface="Courier New"/>
                <a:cs typeface="Courier New"/>
                <a:sym typeface="Courier New"/>
              </a:rPr>
              <a:t>/local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08" name="Google Shape;308;p29"/>
          <p:cNvSpPr/>
          <p:nvPr/>
        </p:nvSpPr>
        <p:spPr>
          <a:xfrm>
            <a:off x="2945372" y="2898588"/>
            <a:ext cx="1134000" cy="388500"/>
          </a:xfrm>
          <a:prstGeom prst="rect">
            <a:avLst/>
          </a:prstGeom>
          <a:blipFill rotWithShape="1">
            <a:blip r:embed="rId1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p29"/>
          <p:cNvSpPr/>
          <p:nvPr/>
        </p:nvSpPr>
        <p:spPr>
          <a:xfrm>
            <a:off x="2822221" y="2864970"/>
            <a:ext cx="1159800" cy="534000"/>
          </a:xfrm>
          <a:prstGeom prst="rect">
            <a:avLst/>
          </a:prstGeom>
          <a:blipFill rotWithShape="1">
            <a:blip r:embed="rId1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" name="Google Shape;310;p29"/>
          <p:cNvSpPr/>
          <p:nvPr/>
        </p:nvSpPr>
        <p:spPr>
          <a:xfrm>
            <a:off x="3059546" y="2916332"/>
            <a:ext cx="1004768" cy="294203"/>
          </a:xfrm>
          <a:custGeom>
            <a:rect b="b" l="l" r="r" t="t"/>
            <a:pathLst>
              <a:path extrusionOk="0" h="333375" w="828675">
                <a:moveTo>
                  <a:pt x="0" y="333375"/>
                </a:moveTo>
                <a:lnTo>
                  <a:pt x="828675" y="333375"/>
                </a:lnTo>
                <a:lnTo>
                  <a:pt x="828675" y="0"/>
                </a:lnTo>
                <a:lnTo>
                  <a:pt x="0" y="0"/>
                </a:lnTo>
                <a:lnTo>
                  <a:pt x="0" y="33337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29"/>
          <p:cNvSpPr/>
          <p:nvPr/>
        </p:nvSpPr>
        <p:spPr>
          <a:xfrm>
            <a:off x="2924848" y="2872441"/>
            <a:ext cx="1056900" cy="459300"/>
          </a:xfrm>
          <a:prstGeom prst="rect">
            <a:avLst/>
          </a:prstGeom>
          <a:blipFill rotWithShape="1">
            <a:blip r:embed="rId1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" name="Google Shape;312;p29"/>
          <p:cNvSpPr txBox="1"/>
          <p:nvPr/>
        </p:nvSpPr>
        <p:spPr>
          <a:xfrm>
            <a:off x="3059546" y="2916332"/>
            <a:ext cx="1004400" cy="280200"/>
          </a:xfrm>
          <a:prstGeom prst="rect">
            <a:avLst/>
          </a:prstGeom>
          <a:noFill/>
          <a:ln cap="flat" cmpd="sng" w="13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3175">
            <a:spAutoFit/>
          </a:bodyPr>
          <a:lstStyle/>
          <a:p>
            <a:pPr indent="0" lvl="0" marL="3746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4D4D4D"/>
                </a:solidFill>
                <a:latin typeface="Courier New"/>
                <a:ea typeface="Courier New"/>
                <a:cs typeface="Courier New"/>
                <a:sym typeface="Courier New"/>
              </a:rPr>
              <a:t>/bin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13" name="Google Shape;313;p29"/>
          <p:cNvSpPr/>
          <p:nvPr/>
        </p:nvSpPr>
        <p:spPr>
          <a:xfrm>
            <a:off x="5274989" y="2286000"/>
            <a:ext cx="2221800" cy="388500"/>
          </a:xfrm>
          <a:prstGeom prst="rect">
            <a:avLst/>
          </a:prstGeom>
          <a:blipFill rotWithShape="1">
            <a:blip r:embed="rId2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" name="Google Shape;314;p29"/>
          <p:cNvSpPr/>
          <p:nvPr/>
        </p:nvSpPr>
        <p:spPr>
          <a:xfrm>
            <a:off x="5156970" y="2248648"/>
            <a:ext cx="2334600" cy="537900"/>
          </a:xfrm>
          <a:prstGeom prst="rect">
            <a:avLst/>
          </a:prstGeom>
          <a:blipFill rotWithShape="1">
            <a:blip r:embed="rId2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29"/>
          <p:cNvSpPr/>
          <p:nvPr/>
        </p:nvSpPr>
        <p:spPr>
          <a:xfrm>
            <a:off x="5391728" y="2302809"/>
            <a:ext cx="2090380" cy="294203"/>
          </a:xfrm>
          <a:custGeom>
            <a:rect b="b" l="l" r="r" t="t"/>
            <a:pathLst>
              <a:path extrusionOk="0" h="333375" w="1724025">
                <a:moveTo>
                  <a:pt x="0" y="333375"/>
                </a:moveTo>
                <a:lnTo>
                  <a:pt x="1724025" y="333375"/>
                </a:lnTo>
                <a:lnTo>
                  <a:pt x="1724025" y="0"/>
                </a:lnTo>
                <a:lnTo>
                  <a:pt x="0" y="0"/>
                </a:lnTo>
                <a:lnTo>
                  <a:pt x="0" y="33337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" name="Google Shape;316;p29"/>
          <p:cNvSpPr/>
          <p:nvPr/>
        </p:nvSpPr>
        <p:spPr>
          <a:xfrm>
            <a:off x="5259595" y="2256118"/>
            <a:ext cx="2232000" cy="463200"/>
          </a:xfrm>
          <a:prstGeom prst="rect">
            <a:avLst/>
          </a:prstGeom>
          <a:blipFill rotWithShape="1">
            <a:blip r:embed="rId2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" name="Google Shape;317;p29"/>
          <p:cNvSpPr txBox="1"/>
          <p:nvPr/>
        </p:nvSpPr>
        <p:spPr>
          <a:xfrm>
            <a:off x="5391728" y="2302809"/>
            <a:ext cx="2089800" cy="280200"/>
          </a:xfrm>
          <a:prstGeom prst="rect">
            <a:avLst/>
          </a:prstGeom>
          <a:noFill/>
          <a:ln cap="flat" cmpd="sng" w="13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3175">
            <a:spAutoFit/>
          </a:bodyPr>
          <a:lstStyle/>
          <a:p>
            <a:pPr indent="0" lvl="0" marL="3746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4D4D4D"/>
                </a:solidFill>
                <a:latin typeface="Courier New"/>
                <a:ea typeface="Courier New"/>
                <a:cs typeface="Courier New"/>
                <a:sym typeface="Courier New"/>
              </a:rPr>
              <a:t>/&lt;username&gt;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18" name="Google Shape;318;p29"/>
          <p:cNvSpPr/>
          <p:nvPr/>
        </p:nvSpPr>
        <p:spPr>
          <a:xfrm>
            <a:off x="5274990" y="2898588"/>
            <a:ext cx="2103900" cy="388500"/>
          </a:xfrm>
          <a:prstGeom prst="rect">
            <a:avLst/>
          </a:prstGeom>
          <a:blipFill rotWithShape="1">
            <a:blip r:embed="rId2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" name="Google Shape;319;p29"/>
          <p:cNvSpPr/>
          <p:nvPr/>
        </p:nvSpPr>
        <p:spPr>
          <a:xfrm>
            <a:off x="5156970" y="2864970"/>
            <a:ext cx="2165400" cy="534000"/>
          </a:xfrm>
          <a:prstGeom prst="rect">
            <a:avLst/>
          </a:prstGeom>
          <a:blipFill rotWithShape="1">
            <a:blip r:embed="rId2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" name="Google Shape;320;p29"/>
          <p:cNvSpPr/>
          <p:nvPr/>
        </p:nvSpPr>
        <p:spPr>
          <a:xfrm>
            <a:off x="5391728" y="2916332"/>
            <a:ext cx="1974890" cy="294203"/>
          </a:xfrm>
          <a:custGeom>
            <a:rect b="b" l="l" r="r" t="t"/>
            <a:pathLst>
              <a:path extrusionOk="0" h="333375" w="1628775">
                <a:moveTo>
                  <a:pt x="0" y="333375"/>
                </a:moveTo>
                <a:lnTo>
                  <a:pt x="1628775" y="333375"/>
                </a:lnTo>
                <a:lnTo>
                  <a:pt x="1628775" y="0"/>
                </a:lnTo>
                <a:lnTo>
                  <a:pt x="0" y="0"/>
                </a:lnTo>
                <a:lnTo>
                  <a:pt x="0" y="33337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p29"/>
          <p:cNvSpPr/>
          <p:nvPr/>
        </p:nvSpPr>
        <p:spPr>
          <a:xfrm>
            <a:off x="5259595" y="2872441"/>
            <a:ext cx="2114700" cy="459300"/>
          </a:xfrm>
          <a:prstGeom prst="rect">
            <a:avLst/>
          </a:prstGeom>
          <a:blipFill rotWithShape="1">
            <a:blip r:embed="rId2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29"/>
          <p:cNvSpPr txBox="1"/>
          <p:nvPr/>
        </p:nvSpPr>
        <p:spPr>
          <a:xfrm>
            <a:off x="5422513" y="2907858"/>
            <a:ext cx="1711800" cy="28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4D4D4D"/>
                </a:solidFill>
                <a:latin typeface="Courier New"/>
                <a:ea typeface="Courier New"/>
                <a:cs typeface="Courier New"/>
                <a:sym typeface="Courier New"/>
              </a:rPr>
              <a:t>/documents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23" name="Google Shape;323;p29"/>
          <p:cNvSpPr/>
          <p:nvPr/>
        </p:nvSpPr>
        <p:spPr>
          <a:xfrm>
            <a:off x="5274989" y="3511176"/>
            <a:ext cx="1134000" cy="388500"/>
          </a:xfrm>
          <a:prstGeom prst="rect">
            <a:avLst/>
          </a:prstGeom>
          <a:blipFill rotWithShape="1">
            <a:blip r:embed="rId2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" name="Google Shape;324;p29"/>
          <p:cNvSpPr/>
          <p:nvPr/>
        </p:nvSpPr>
        <p:spPr>
          <a:xfrm>
            <a:off x="5156970" y="3477559"/>
            <a:ext cx="1159800" cy="537900"/>
          </a:xfrm>
          <a:prstGeom prst="rect">
            <a:avLst/>
          </a:prstGeom>
          <a:blipFill rotWithShape="1">
            <a:blip r:embed="rId2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" name="Google Shape;325;p29"/>
          <p:cNvSpPr/>
          <p:nvPr/>
        </p:nvSpPr>
        <p:spPr>
          <a:xfrm>
            <a:off x="5391728" y="3529854"/>
            <a:ext cx="1004768" cy="294203"/>
          </a:xfrm>
          <a:custGeom>
            <a:rect b="b" l="l" r="r" t="t"/>
            <a:pathLst>
              <a:path extrusionOk="0" h="333375" w="828675">
                <a:moveTo>
                  <a:pt x="0" y="333375"/>
                </a:moveTo>
                <a:lnTo>
                  <a:pt x="828675" y="333375"/>
                </a:lnTo>
                <a:lnTo>
                  <a:pt x="828675" y="0"/>
                </a:lnTo>
                <a:lnTo>
                  <a:pt x="0" y="0"/>
                </a:lnTo>
                <a:lnTo>
                  <a:pt x="0" y="33337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29"/>
          <p:cNvSpPr/>
          <p:nvPr/>
        </p:nvSpPr>
        <p:spPr>
          <a:xfrm>
            <a:off x="5259595" y="3485029"/>
            <a:ext cx="1056900" cy="463200"/>
          </a:xfrm>
          <a:prstGeom prst="rect">
            <a:avLst/>
          </a:prstGeom>
          <a:blipFill rotWithShape="1">
            <a:blip r:embed="rId2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29"/>
          <p:cNvSpPr txBox="1"/>
          <p:nvPr/>
        </p:nvSpPr>
        <p:spPr>
          <a:xfrm>
            <a:off x="5391728" y="3529854"/>
            <a:ext cx="1004400" cy="280200"/>
          </a:xfrm>
          <a:prstGeom prst="rect">
            <a:avLst/>
          </a:prstGeom>
          <a:noFill/>
          <a:ln cap="flat" cmpd="sng" w="13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3175">
            <a:spAutoFit/>
          </a:bodyPr>
          <a:lstStyle/>
          <a:p>
            <a:pPr indent="0" lvl="0" marL="3746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4D4D4D"/>
                </a:solidFill>
                <a:latin typeface="Courier New"/>
                <a:ea typeface="Courier New"/>
                <a:cs typeface="Courier New"/>
                <a:sym typeface="Courier New"/>
              </a:rPr>
              <a:t>/hpc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28" name="Google Shape;328;p29"/>
          <p:cNvSpPr/>
          <p:nvPr/>
        </p:nvSpPr>
        <p:spPr>
          <a:xfrm>
            <a:off x="5274990" y="4127500"/>
            <a:ext cx="2103900" cy="388500"/>
          </a:xfrm>
          <a:prstGeom prst="rect">
            <a:avLst/>
          </a:prstGeom>
          <a:blipFill rotWithShape="1">
            <a:blip r:embed="rId2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p29"/>
          <p:cNvSpPr/>
          <p:nvPr/>
        </p:nvSpPr>
        <p:spPr>
          <a:xfrm>
            <a:off x="5156970" y="4090147"/>
            <a:ext cx="2165400" cy="537900"/>
          </a:xfrm>
          <a:prstGeom prst="rect">
            <a:avLst/>
          </a:prstGeom>
          <a:blipFill rotWithShape="1">
            <a:blip r:embed="rId3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" name="Google Shape;330;p29"/>
          <p:cNvSpPr/>
          <p:nvPr/>
        </p:nvSpPr>
        <p:spPr>
          <a:xfrm>
            <a:off x="5391728" y="4143376"/>
            <a:ext cx="1974890" cy="294203"/>
          </a:xfrm>
          <a:custGeom>
            <a:rect b="b" l="l" r="r" t="t"/>
            <a:pathLst>
              <a:path extrusionOk="0" h="333375" w="1628775">
                <a:moveTo>
                  <a:pt x="0" y="333375"/>
                </a:moveTo>
                <a:lnTo>
                  <a:pt x="1628775" y="333375"/>
                </a:lnTo>
                <a:lnTo>
                  <a:pt x="1628775" y="0"/>
                </a:lnTo>
                <a:lnTo>
                  <a:pt x="0" y="0"/>
                </a:lnTo>
                <a:lnTo>
                  <a:pt x="0" y="33337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29"/>
          <p:cNvSpPr/>
          <p:nvPr/>
        </p:nvSpPr>
        <p:spPr>
          <a:xfrm>
            <a:off x="5259595" y="4097618"/>
            <a:ext cx="2114700" cy="463200"/>
          </a:xfrm>
          <a:prstGeom prst="rect">
            <a:avLst/>
          </a:prstGeom>
          <a:blipFill rotWithShape="1">
            <a:blip r:embed="rId3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" name="Google Shape;332;p29"/>
          <p:cNvSpPr txBox="1"/>
          <p:nvPr/>
        </p:nvSpPr>
        <p:spPr>
          <a:xfrm>
            <a:off x="5422513" y="4134901"/>
            <a:ext cx="1711800" cy="28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4D4D4D"/>
                </a:solidFill>
                <a:latin typeface="Courier New"/>
                <a:ea typeface="Courier New"/>
                <a:cs typeface="Courier New"/>
                <a:sym typeface="Courier New"/>
              </a:rPr>
              <a:t>/notes.txt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33" name="Google Shape;333;p29"/>
          <p:cNvSpPr txBox="1"/>
          <p:nvPr/>
        </p:nvSpPr>
        <p:spPr>
          <a:xfrm>
            <a:off x="4320429" y="5188291"/>
            <a:ext cx="6752700" cy="28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2F2B20"/>
                </a:solidFill>
                <a:latin typeface="Courier New"/>
                <a:ea typeface="Courier New"/>
                <a:cs typeface="Courier New"/>
                <a:sym typeface="Courier New"/>
              </a:rPr>
              <a:t>/home/&lt;username&gt;/documents/hpc/notes.txt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34" name="Google Shape;334;p29"/>
          <p:cNvSpPr/>
          <p:nvPr/>
        </p:nvSpPr>
        <p:spPr>
          <a:xfrm>
            <a:off x="3574562" y="3388029"/>
            <a:ext cx="147827" cy="425333"/>
          </a:xfrm>
          <a:custGeom>
            <a:rect b="b" l="l" r="r" t="t"/>
            <a:pathLst>
              <a:path extrusionOk="0" h="481964" w="121919">
                <a:moveTo>
                  <a:pt x="80476" y="95388"/>
                </a:moveTo>
                <a:lnTo>
                  <a:pt x="39818" y="95388"/>
                </a:lnTo>
                <a:lnTo>
                  <a:pt x="51290" y="481615"/>
                </a:lnTo>
                <a:lnTo>
                  <a:pt x="91912" y="480407"/>
                </a:lnTo>
                <a:lnTo>
                  <a:pt x="80476" y="95388"/>
                </a:lnTo>
                <a:close/>
              </a:path>
              <a:path extrusionOk="0" h="481964" w="121919">
                <a:moveTo>
                  <a:pt x="57313" y="0"/>
                </a:moveTo>
                <a:lnTo>
                  <a:pt x="0" y="123676"/>
                </a:lnTo>
                <a:lnTo>
                  <a:pt x="39818" y="95388"/>
                </a:lnTo>
                <a:lnTo>
                  <a:pt x="80476" y="95388"/>
                </a:lnTo>
                <a:lnTo>
                  <a:pt x="80440" y="94180"/>
                </a:lnTo>
                <a:lnTo>
                  <a:pt x="107953" y="94180"/>
                </a:lnTo>
                <a:lnTo>
                  <a:pt x="100998" y="81244"/>
                </a:lnTo>
                <a:lnTo>
                  <a:pt x="59726" y="81244"/>
                </a:lnTo>
                <a:lnTo>
                  <a:pt x="100997" y="81243"/>
                </a:lnTo>
                <a:lnTo>
                  <a:pt x="57313" y="0"/>
                </a:lnTo>
                <a:close/>
              </a:path>
              <a:path extrusionOk="0" h="481964" w="121919">
                <a:moveTo>
                  <a:pt x="107953" y="94180"/>
                </a:moveTo>
                <a:lnTo>
                  <a:pt x="80440" y="94180"/>
                </a:lnTo>
                <a:lnTo>
                  <a:pt x="121866" y="120055"/>
                </a:lnTo>
                <a:lnTo>
                  <a:pt x="107953" y="94180"/>
                </a:lnTo>
                <a:close/>
              </a:path>
              <a:path extrusionOk="0" h="481964" w="121919">
                <a:moveTo>
                  <a:pt x="100997" y="81243"/>
                </a:moveTo>
                <a:lnTo>
                  <a:pt x="59726" y="81243"/>
                </a:lnTo>
                <a:lnTo>
                  <a:pt x="100998" y="8124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5" name="Google Shape;335;p29"/>
          <p:cNvSpPr/>
          <p:nvPr/>
        </p:nvSpPr>
        <p:spPr>
          <a:xfrm>
            <a:off x="5818341" y="4563596"/>
            <a:ext cx="147828" cy="425333"/>
          </a:xfrm>
          <a:custGeom>
            <a:rect b="b" l="l" r="r" t="t"/>
            <a:pathLst>
              <a:path extrusionOk="0" h="481964" w="121920">
                <a:moveTo>
                  <a:pt x="80543" y="95345"/>
                </a:moveTo>
                <a:lnTo>
                  <a:pt x="39888" y="95345"/>
                </a:lnTo>
                <a:lnTo>
                  <a:pt x="50403" y="481564"/>
                </a:lnTo>
                <a:lnTo>
                  <a:pt x="91029" y="480458"/>
                </a:lnTo>
                <a:lnTo>
                  <a:pt x="80543" y="95345"/>
                </a:lnTo>
                <a:close/>
              </a:path>
              <a:path extrusionOk="0" h="481964" w="121920">
                <a:moveTo>
                  <a:pt x="57618" y="0"/>
                </a:moveTo>
                <a:lnTo>
                  <a:pt x="0" y="123534"/>
                </a:lnTo>
                <a:lnTo>
                  <a:pt x="39888" y="95345"/>
                </a:lnTo>
                <a:lnTo>
                  <a:pt x="80543" y="95345"/>
                </a:lnTo>
                <a:lnTo>
                  <a:pt x="80512" y="94237"/>
                </a:lnTo>
                <a:lnTo>
                  <a:pt x="107990" y="94237"/>
                </a:lnTo>
                <a:lnTo>
                  <a:pt x="57618" y="0"/>
                </a:lnTo>
                <a:close/>
              </a:path>
              <a:path extrusionOk="0" h="481964" w="121920">
                <a:moveTo>
                  <a:pt x="107990" y="94237"/>
                </a:moveTo>
                <a:lnTo>
                  <a:pt x="80512" y="94237"/>
                </a:lnTo>
                <a:lnTo>
                  <a:pt x="121875" y="120215"/>
                </a:lnTo>
                <a:lnTo>
                  <a:pt x="107990" y="94237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" name="Google Shape;336;p29"/>
          <p:cNvSpPr/>
          <p:nvPr/>
        </p:nvSpPr>
        <p:spPr>
          <a:xfrm>
            <a:off x="1650974" y="1371690"/>
            <a:ext cx="6460544" cy="107594"/>
          </a:xfrm>
          <a:custGeom>
            <a:rect b="b" l="l" r="r" t="t"/>
            <a:pathLst>
              <a:path extrusionOk="0" h="121919" w="5328284">
                <a:moveTo>
                  <a:pt x="45" y="34822"/>
                </a:moveTo>
                <a:lnTo>
                  <a:pt x="0" y="75462"/>
                </a:lnTo>
                <a:lnTo>
                  <a:pt x="5206126" y="81278"/>
                </a:lnTo>
                <a:lnTo>
                  <a:pt x="5206080" y="121918"/>
                </a:lnTo>
                <a:lnTo>
                  <a:pt x="5328069" y="61095"/>
                </a:lnTo>
                <a:lnTo>
                  <a:pt x="5287271" y="40639"/>
                </a:lnTo>
                <a:lnTo>
                  <a:pt x="5206171" y="40639"/>
                </a:lnTo>
                <a:lnTo>
                  <a:pt x="45" y="34822"/>
                </a:lnTo>
                <a:close/>
              </a:path>
              <a:path extrusionOk="0" h="121919" w="5328284">
                <a:moveTo>
                  <a:pt x="5206217" y="0"/>
                </a:moveTo>
                <a:lnTo>
                  <a:pt x="5206171" y="40639"/>
                </a:lnTo>
                <a:lnTo>
                  <a:pt x="5287271" y="40639"/>
                </a:lnTo>
                <a:lnTo>
                  <a:pt x="5206217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" name="Google Shape;337;p29"/>
          <p:cNvSpPr txBox="1"/>
          <p:nvPr/>
        </p:nvSpPr>
        <p:spPr>
          <a:xfrm>
            <a:off x="2094687" y="3789564"/>
            <a:ext cx="2383800" cy="9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60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2F2B20"/>
                </a:solidFill>
                <a:latin typeface="Courier New"/>
                <a:ea typeface="Courier New"/>
                <a:cs typeface="Courier New"/>
                <a:sym typeface="Courier New"/>
              </a:rPr>
              <a:t>/usr/local/bin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93675" marR="0" rtl="0" algn="l">
              <a:lnSpc>
                <a:spcPct val="100000"/>
              </a:lnSpc>
              <a:spcBef>
                <a:spcPts val="1105"/>
              </a:spcBef>
              <a:spcAft>
                <a:spcPts val="0"/>
              </a:spcAft>
              <a:buNone/>
            </a:pPr>
            <a:r>
              <a:rPr lang="en-US" sz="2650">
                <a:solidFill>
                  <a:srgbClr val="0B62A4"/>
                </a:solidFill>
              </a:rPr>
              <a:t>Absolute path</a:t>
            </a:r>
            <a:endParaRPr sz="2650">
              <a:solidFill>
                <a:schemeClr val="dk1"/>
              </a:solidFill>
            </a:endParaRPr>
          </a:p>
        </p:txBody>
      </p:sp>
      <p:sp>
        <p:nvSpPr>
          <p:cNvPr id="338" name="Google Shape;338;p29"/>
          <p:cNvSpPr txBox="1"/>
          <p:nvPr/>
        </p:nvSpPr>
        <p:spPr>
          <a:xfrm>
            <a:off x="7845338" y="2284909"/>
            <a:ext cx="2598600" cy="9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600">
            <a:spAutoFit/>
          </a:bodyPr>
          <a:lstStyle/>
          <a:p>
            <a:pPr indent="0" lvl="0" marL="49847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50">
                <a:solidFill>
                  <a:srgbClr val="0B62A4"/>
                </a:solidFill>
              </a:rPr>
              <a:t>Relative path</a:t>
            </a:r>
            <a:endParaRPr sz="2650">
              <a:solidFill>
                <a:schemeClr val="dk1"/>
              </a:solidFill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218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2F2B20"/>
                </a:solidFill>
                <a:latin typeface="Courier New"/>
                <a:ea typeface="Courier New"/>
                <a:cs typeface="Courier New"/>
                <a:sym typeface="Courier New"/>
              </a:rPr>
              <a:t>../../usr/local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39" name="Google Shape;339;p29"/>
          <p:cNvSpPr txBox="1"/>
          <p:nvPr>
            <p:ph type="title"/>
          </p:nvPr>
        </p:nvSpPr>
        <p:spPr>
          <a:xfrm>
            <a:off x="8008697" y="410659"/>
            <a:ext cx="2205900" cy="42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146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62A4"/>
              </a:buClr>
              <a:buSzPts val="2650"/>
              <a:buFont typeface="Trebuchet MS"/>
              <a:buNone/>
            </a:pPr>
            <a:r>
              <a:rPr lang="en-US" sz="2650">
                <a:solidFill>
                  <a:srgbClr val="0B62A4"/>
                </a:solidFill>
                <a:latin typeface="Trebuchet MS"/>
                <a:ea typeface="Trebuchet MS"/>
                <a:cs typeface="Trebuchet MS"/>
                <a:sym typeface="Trebuchet MS"/>
              </a:rPr>
              <a:t>Multiple Users</a:t>
            </a:r>
            <a:endParaRPr sz="265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40" name="Google Shape;340;p29"/>
          <p:cNvSpPr/>
          <p:nvPr/>
        </p:nvSpPr>
        <p:spPr>
          <a:xfrm>
            <a:off x="6944808" y="949699"/>
            <a:ext cx="2222810" cy="1218843"/>
          </a:xfrm>
          <a:custGeom>
            <a:rect b="b" l="l" r="r" t="t"/>
            <a:pathLst>
              <a:path extrusionOk="0" h="1381125" w="1833245">
                <a:moveTo>
                  <a:pt x="387183" y="707398"/>
                </a:moveTo>
                <a:lnTo>
                  <a:pt x="341256" y="710996"/>
                </a:lnTo>
                <a:lnTo>
                  <a:pt x="297580" y="720689"/>
                </a:lnTo>
                <a:lnTo>
                  <a:pt x="253956" y="738417"/>
                </a:lnTo>
                <a:lnTo>
                  <a:pt x="213304" y="764330"/>
                </a:lnTo>
                <a:lnTo>
                  <a:pt x="176213" y="799842"/>
                </a:lnTo>
                <a:lnTo>
                  <a:pt x="147723" y="840127"/>
                </a:lnTo>
                <a:lnTo>
                  <a:pt x="125238" y="885659"/>
                </a:lnTo>
                <a:lnTo>
                  <a:pt x="108356" y="934279"/>
                </a:lnTo>
                <a:lnTo>
                  <a:pt x="96183" y="984939"/>
                </a:lnTo>
                <a:lnTo>
                  <a:pt x="87970" y="1036665"/>
                </a:lnTo>
                <a:lnTo>
                  <a:pt x="82964" y="1089545"/>
                </a:lnTo>
                <a:lnTo>
                  <a:pt x="83454" y="1140551"/>
                </a:lnTo>
                <a:lnTo>
                  <a:pt x="0" y="1146390"/>
                </a:lnTo>
                <a:lnTo>
                  <a:pt x="138644" y="1381125"/>
                </a:lnTo>
                <a:lnTo>
                  <a:pt x="240961" y="1134866"/>
                </a:lnTo>
                <a:lnTo>
                  <a:pt x="164683" y="1134866"/>
                </a:lnTo>
                <a:lnTo>
                  <a:pt x="164280" y="1092993"/>
                </a:lnTo>
                <a:lnTo>
                  <a:pt x="168645" y="1046880"/>
                </a:lnTo>
                <a:lnTo>
                  <a:pt x="175958" y="1000832"/>
                </a:lnTo>
                <a:lnTo>
                  <a:pt x="186451" y="957159"/>
                </a:lnTo>
                <a:lnTo>
                  <a:pt x="200360" y="917107"/>
                </a:lnTo>
                <a:lnTo>
                  <a:pt x="217774" y="881844"/>
                </a:lnTo>
                <a:lnTo>
                  <a:pt x="250408" y="839626"/>
                </a:lnTo>
                <a:lnTo>
                  <a:pt x="291263" y="810724"/>
                </a:lnTo>
                <a:lnTo>
                  <a:pt x="353293" y="791583"/>
                </a:lnTo>
                <a:lnTo>
                  <a:pt x="389238" y="788766"/>
                </a:lnTo>
                <a:lnTo>
                  <a:pt x="1446340" y="788766"/>
                </a:lnTo>
                <a:lnTo>
                  <a:pt x="1458099" y="785726"/>
                </a:lnTo>
                <a:lnTo>
                  <a:pt x="1492834" y="775538"/>
                </a:lnTo>
                <a:lnTo>
                  <a:pt x="1510442" y="769669"/>
                </a:lnTo>
                <a:lnTo>
                  <a:pt x="999888" y="769669"/>
                </a:lnTo>
                <a:lnTo>
                  <a:pt x="919589" y="769265"/>
                </a:lnTo>
                <a:lnTo>
                  <a:pt x="844567" y="765255"/>
                </a:lnTo>
                <a:lnTo>
                  <a:pt x="774453" y="758503"/>
                </a:lnTo>
                <a:lnTo>
                  <a:pt x="708869" y="749867"/>
                </a:lnTo>
                <a:lnTo>
                  <a:pt x="647423" y="740201"/>
                </a:lnTo>
                <a:lnTo>
                  <a:pt x="535318" y="721221"/>
                </a:lnTo>
                <a:lnTo>
                  <a:pt x="483765" y="713681"/>
                </a:lnTo>
                <a:lnTo>
                  <a:pt x="434555" y="708710"/>
                </a:lnTo>
                <a:lnTo>
                  <a:pt x="387183" y="707398"/>
                </a:lnTo>
                <a:close/>
              </a:path>
              <a:path extrusionOk="0" h="1381125" w="1833245">
                <a:moveTo>
                  <a:pt x="243245" y="1129369"/>
                </a:moveTo>
                <a:lnTo>
                  <a:pt x="164683" y="1134866"/>
                </a:lnTo>
                <a:lnTo>
                  <a:pt x="240961" y="1134866"/>
                </a:lnTo>
                <a:lnTo>
                  <a:pt x="243245" y="1129369"/>
                </a:lnTo>
                <a:close/>
              </a:path>
              <a:path extrusionOk="0" h="1381125" w="1833245">
                <a:moveTo>
                  <a:pt x="1446340" y="788766"/>
                </a:moveTo>
                <a:lnTo>
                  <a:pt x="389238" y="788766"/>
                </a:lnTo>
                <a:lnTo>
                  <a:pt x="429338" y="789877"/>
                </a:lnTo>
                <a:lnTo>
                  <a:pt x="473795" y="794368"/>
                </a:lnTo>
                <a:lnTo>
                  <a:pt x="522700" y="801521"/>
                </a:lnTo>
                <a:lnTo>
                  <a:pt x="634277" y="820412"/>
                </a:lnTo>
                <a:lnTo>
                  <a:pt x="697245" y="830318"/>
                </a:lnTo>
                <a:lnTo>
                  <a:pt x="765249" y="839273"/>
                </a:lnTo>
                <a:lnTo>
                  <a:pt x="838499" y="846326"/>
                </a:lnTo>
                <a:lnTo>
                  <a:pt x="917213" y="850535"/>
                </a:lnTo>
                <a:lnTo>
                  <a:pt x="1001613" y="850959"/>
                </a:lnTo>
                <a:lnTo>
                  <a:pt x="1091636" y="846686"/>
                </a:lnTo>
                <a:lnTo>
                  <a:pt x="1139353" y="842465"/>
                </a:lnTo>
                <a:lnTo>
                  <a:pt x="1188248" y="836762"/>
                </a:lnTo>
                <a:lnTo>
                  <a:pt x="1241251" y="829384"/>
                </a:lnTo>
                <a:lnTo>
                  <a:pt x="1290794" y="821579"/>
                </a:lnTo>
                <a:lnTo>
                  <a:pt x="1337128" y="813320"/>
                </a:lnTo>
                <a:lnTo>
                  <a:pt x="1380373" y="804600"/>
                </a:lnTo>
                <a:lnTo>
                  <a:pt x="1420655" y="795407"/>
                </a:lnTo>
                <a:lnTo>
                  <a:pt x="1446340" y="788766"/>
                </a:lnTo>
                <a:close/>
              </a:path>
              <a:path extrusionOk="0" h="1381125" w="1833245">
                <a:moveTo>
                  <a:pt x="1752290" y="244140"/>
                </a:moveTo>
                <a:lnTo>
                  <a:pt x="1670988" y="244140"/>
                </a:lnTo>
                <a:lnTo>
                  <a:pt x="1671646" y="272629"/>
                </a:lnTo>
                <a:lnTo>
                  <a:pt x="1673847" y="313065"/>
                </a:lnTo>
                <a:lnTo>
                  <a:pt x="1676519" y="355612"/>
                </a:lnTo>
                <a:lnTo>
                  <a:pt x="1679282" y="396091"/>
                </a:lnTo>
                <a:lnTo>
                  <a:pt x="1681372" y="433939"/>
                </a:lnTo>
                <a:lnTo>
                  <a:pt x="1680331" y="500959"/>
                </a:lnTo>
                <a:lnTo>
                  <a:pt x="1668266" y="556153"/>
                </a:lnTo>
                <a:lnTo>
                  <a:pt x="1649393" y="591742"/>
                </a:lnTo>
                <a:lnTo>
                  <a:pt x="1617958" y="625081"/>
                </a:lnTo>
                <a:lnTo>
                  <a:pt x="1568828" y="657473"/>
                </a:lnTo>
                <a:lnTo>
                  <a:pt x="1524060" y="678232"/>
                </a:lnTo>
                <a:lnTo>
                  <a:pt x="1468540" y="697960"/>
                </a:lnTo>
                <a:lnTo>
                  <a:pt x="1401433" y="716423"/>
                </a:lnTo>
                <a:lnTo>
                  <a:pt x="1363295" y="725128"/>
                </a:lnTo>
                <a:lnTo>
                  <a:pt x="1321960" y="733463"/>
                </a:lnTo>
                <a:lnTo>
                  <a:pt x="1277339" y="741415"/>
                </a:lnTo>
                <a:lnTo>
                  <a:pt x="1229321" y="748981"/>
                </a:lnTo>
                <a:lnTo>
                  <a:pt x="1177935" y="756135"/>
                </a:lnTo>
                <a:lnTo>
                  <a:pt x="1131065" y="761601"/>
                </a:lnTo>
                <a:lnTo>
                  <a:pt x="1086125" y="765576"/>
                </a:lnTo>
                <a:lnTo>
                  <a:pt x="999888" y="769669"/>
                </a:lnTo>
                <a:lnTo>
                  <a:pt x="1510442" y="769669"/>
                </a:lnTo>
                <a:lnTo>
                  <a:pt x="1554674" y="753549"/>
                </a:lnTo>
                <a:lnTo>
                  <a:pt x="1607144" y="729195"/>
                </a:lnTo>
                <a:lnTo>
                  <a:pt x="1651092" y="702158"/>
                </a:lnTo>
                <a:lnTo>
                  <a:pt x="1687118" y="672148"/>
                </a:lnTo>
                <a:lnTo>
                  <a:pt x="1715524" y="639137"/>
                </a:lnTo>
                <a:lnTo>
                  <a:pt x="1744436" y="585274"/>
                </a:lnTo>
                <a:lnTo>
                  <a:pt x="1755465" y="547540"/>
                </a:lnTo>
                <a:lnTo>
                  <a:pt x="1761300" y="509150"/>
                </a:lnTo>
                <a:lnTo>
                  <a:pt x="1763274" y="470325"/>
                </a:lnTo>
                <a:lnTo>
                  <a:pt x="1762615" y="431017"/>
                </a:lnTo>
                <a:lnTo>
                  <a:pt x="1760409" y="391082"/>
                </a:lnTo>
                <a:lnTo>
                  <a:pt x="1757626" y="350304"/>
                </a:lnTo>
                <a:lnTo>
                  <a:pt x="1754988" y="308319"/>
                </a:lnTo>
                <a:lnTo>
                  <a:pt x="1752875" y="269482"/>
                </a:lnTo>
                <a:lnTo>
                  <a:pt x="1752290" y="244140"/>
                </a:lnTo>
                <a:close/>
              </a:path>
              <a:path extrusionOk="0" h="1381125" w="1833245">
                <a:moveTo>
                  <a:pt x="1709129" y="0"/>
                </a:moveTo>
                <a:lnTo>
                  <a:pt x="1589090" y="244770"/>
                </a:lnTo>
                <a:lnTo>
                  <a:pt x="1752290" y="244140"/>
                </a:lnTo>
                <a:lnTo>
                  <a:pt x="1752276" y="243514"/>
                </a:lnTo>
                <a:lnTo>
                  <a:pt x="1832923" y="242893"/>
                </a:lnTo>
                <a:lnTo>
                  <a:pt x="170912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" name="Google Shape;341;p29"/>
          <p:cNvSpPr/>
          <p:nvPr/>
        </p:nvSpPr>
        <p:spPr>
          <a:xfrm>
            <a:off x="4206168" y="6323729"/>
            <a:ext cx="3505500" cy="3900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0"/>
          <p:cNvSpPr txBox="1"/>
          <p:nvPr>
            <p:ph type="title"/>
          </p:nvPr>
        </p:nvSpPr>
        <p:spPr>
          <a:xfrm>
            <a:off x="878669" y="398200"/>
            <a:ext cx="10214400" cy="69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/>
              <a:t>Your </a:t>
            </a:r>
            <a:r>
              <a:rPr lang="en-US"/>
              <a:t>Filesystem on RC</a:t>
            </a:r>
            <a:endParaRPr/>
          </a:p>
        </p:txBody>
      </p:sp>
      <p:sp>
        <p:nvSpPr>
          <p:cNvPr id="347" name="Google Shape;347;p30"/>
          <p:cNvSpPr txBox="1"/>
          <p:nvPr>
            <p:ph idx="11" type="ftr"/>
          </p:nvPr>
        </p:nvSpPr>
        <p:spPr>
          <a:xfrm>
            <a:off x="4122303" y="6443053"/>
            <a:ext cx="41148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6975">
            <a:spAutoFit/>
          </a:bodyPr>
          <a:lstStyle/>
          <a:p>
            <a:pPr indent="0" lvl="0" marL="127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Research Computing @ CU Boulder</a:t>
            </a:r>
            <a:endParaRPr/>
          </a:p>
        </p:txBody>
      </p:sp>
      <p:sp>
        <p:nvSpPr>
          <p:cNvPr id="348" name="Google Shape;348;p30"/>
          <p:cNvSpPr/>
          <p:nvPr/>
        </p:nvSpPr>
        <p:spPr>
          <a:xfrm>
            <a:off x="4206168" y="6323729"/>
            <a:ext cx="3505500" cy="3900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49" name="Google Shape;349;p30"/>
          <p:cNvGrpSpPr/>
          <p:nvPr/>
        </p:nvGrpSpPr>
        <p:grpSpPr>
          <a:xfrm>
            <a:off x="1872487" y="2171849"/>
            <a:ext cx="8545803" cy="2467585"/>
            <a:chOff x="811950" y="3188400"/>
            <a:chExt cx="7685075" cy="1811337"/>
          </a:xfrm>
        </p:grpSpPr>
        <p:sp>
          <p:nvSpPr>
            <p:cNvPr id="350" name="Google Shape;350;p30"/>
            <p:cNvSpPr/>
            <p:nvPr/>
          </p:nvSpPr>
          <p:spPr>
            <a:xfrm>
              <a:off x="811950" y="3739137"/>
              <a:ext cx="1328100" cy="630300"/>
            </a:xfrm>
            <a:prstGeom prst="roundRect">
              <a:avLst>
                <a:gd fmla="val 16667" name="adj"/>
              </a:avLst>
            </a:prstGeom>
            <a:solidFill>
              <a:srgbClr val="EEEEEE"/>
            </a:solidFill>
            <a:ln cap="flat" cmpd="sng" w="19050">
              <a:solidFill>
                <a:srgbClr val="0097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/>
                <a:t>/</a:t>
              </a:r>
              <a:endParaRPr sz="1800"/>
            </a:p>
          </p:txBody>
        </p:sp>
        <p:cxnSp>
          <p:nvCxnSpPr>
            <p:cNvPr id="351" name="Google Shape;351;p30"/>
            <p:cNvCxnSpPr>
              <a:stCxn id="350" idx="3"/>
            </p:cNvCxnSpPr>
            <p:nvPr/>
          </p:nvCxnSpPr>
          <p:spPr>
            <a:xfrm flipH="1" rot="10800000">
              <a:off x="2140050" y="3492687"/>
              <a:ext cx="702900" cy="561600"/>
            </a:xfrm>
            <a:prstGeom prst="bentConnector3">
              <a:avLst>
                <a:gd fmla="val 50000" name="adj1"/>
              </a:avLst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52" name="Google Shape;352;p30"/>
            <p:cNvCxnSpPr/>
            <p:nvPr/>
          </p:nvCxnSpPr>
          <p:spPr>
            <a:xfrm>
              <a:off x="2140050" y="4054287"/>
              <a:ext cx="5028900" cy="630300"/>
            </a:xfrm>
            <a:prstGeom prst="bentConnector3">
              <a:avLst>
                <a:gd fmla="val 50000" name="adj1"/>
              </a:avLst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53" name="Google Shape;353;p30"/>
            <p:cNvCxnSpPr>
              <a:stCxn id="350" idx="3"/>
              <a:endCxn id="354" idx="1"/>
            </p:cNvCxnSpPr>
            <p:nvPr/>
          </p:nvCxnSpPr>
          <p:spPr>
            <a:xfrm>
              <a:off x="2140050" y="4054287"/>
              <a:ext cx="2789400" cy="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55" name="Google Shape;355;p30"/>
            <p:cNvSpPr/>
            <p:nvPr/>
          </p:nvSpPr>
          <p:spPr>
            <a:xfrm>
              <a:off x="2842950" y="3188400"/>
              <a:ext cx="1729200" cy="630300"/>
            </a:xfrm>
            <a:prstGeom prst="roundRect">
              <a:avLst>
                <a:gd fmla="val 16667" name="adj"/>
              </a:avLst>
            </a:prstGeom>
            <a:solidFill>
              <a:srgbClr val="EEEEEE"/>
            </a:solidFill>
            <a:ln cap="flat" cmpd="sng" w="19050">
              <a:solidFill>
                <a:srgbClr val="0097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/>
                <a:t>/home/&lt;user&gt;</a:t>
              </a:r>
              <a:endParaRPr sz="1800"/>
            </a:p>
          </p:txBody>
        </p:sp>
        <p:sp>
          <p:nvSpPr>
            <p:cNvPr id="354" name="Google Shape;354;p30"/>
            <p:cNvSpPr/>
            <p:nvPr/>
          </p:nvSpPr>
          <p:spPr>
            <a:xfrm>
              <a:off x="4929425" y="3739125"/>
              <a:ext cx="1926000" cy="630300"/>
            </a:xfrm>
            <a:prstGeom prst="roundRect">
              <a:avLst>
                <a:gd fmla="val 16667" name="adj"/>
              </a:avLst>
            </a:prstGeom>
            <a:solidFill>
              <a:srgbClr val="EEEEEE"/>
            </a:solidFill>
            <a:ln cap="flat" cmpd="sng" w="19050">
              <a:solidFill>
                <a:srgbClr val="0097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/>
                <a:t>/projects/&lt;user&gt;</a:t>
              </a:r>
              <a:endParaRPr sz="1800"/>
            </a:p>
          </p:txBody>
        </p:sp>
        <p:sp>
          <p:nvSpPr>
            <p:cNvPr id="356" name="Google Shape;356;p30"/>
            <p:cNvSpPr/>
            <p:nvPr/>
          </p:nvSpPr>
          <p:spPr>
            <a:xfrm>
              <a:off x="7168925" y="4369437"/>
              <a:ext cx="1328100" cy="630300"/>
            </a:xfrm>
            <a:prstGeom prst="roundRect">
              <a:avLst>
                <a:gd fmla="val 16667" name="adj"/>
              </a:avLst>
            </a:prstGeom>
            <a:solidFill>
              <a:srgbClr val="EEEEEE"/>
            </a:solidFill>
            <a:ln cap="flat" cmpd="sng" w="19050">
              <a:solidFill>
                <a:srgbClr val="0097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/>
                <a:t>Scratch space</a:t>
              </a:r>
              <a:endParaRPr sz="1800"/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31"/>
          <p:cNvSpPr txBox="1"/>
          <p:nvPr>
            <p:ph type="title"/>
          </p:nvPr>
        </p:nvSpPr>
        <p:spPr>
          <a:xfrm>
            <a:off x="755437" y="2642090"/>
            <a:ext cx="10407000" cy="7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116200">
            <a:spAutoFit/>
          </a:bodyPr>
          <a:lstStyle/>
          <a:p>
            <a:pPr indent="0" lvl="0" marL="133985" marR="5080" rtl="0" algn="ctr">
              <a:lnSpc>
                <a:spcPct val="100000"/>
              </a:lnSpc>
              <a:spcBef>
                <a:spcPts val="490"/>
              </a:spcBef>
              <a:spcAft>
                <a:spcPts val="0"/>
              </a:spcAft>
              <a:buClr>
                <a:srgbClr val="2F2B20"/>
              </a:buClr>
              <a:buSzPts val="2550"/>
              <a:buFont typeface="Arial Black"/>
              <a:buNone/>
            </a:pPr>
            <a:r>
              <a:rPr lang="en-US" sz="4350"/>
              <a:t>Commands</a:t>
            </a:r>
            <a:endParaRPr sz="255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" name="Google Shape;362;p31"/>
          <p:cNvSpPr txBox="1"/>
          <p:nvPr>
            <p:ph idx="11" type="ftr"/>
          </p:nvPr>
        </p:nvSpPr>
        <p:spPr>
          <a:xfrm>
            <a:off x="4122303" y="6443053"/>
            <a:ext cx="41148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6975">
            <a:spAutoFit/>
          </a:bodyPr>
          <a:lstStyle/>
          <a:p>
            <a:pPr indent="0" lvl="0" marL="127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Research Computing @ CU Boulder</a:t>
            </a:r>
            <a:endParaRPr/>
          </a:p>
        </p:txBody>
      </p:sp>
      <p:sp>
        <p:nvSpPr>
          <p:cNvPr id="363" name="Google Shape;363;p31"/>
          <p:cNvSpPr/>
          <p:nvPr/>
        </p:nvSpPr>
        <p:spPr>
          <a:xfrm>
            <a:off x="4206168" y="6323729"/>
            <a:ext cx="3505500" cy="3900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4"/>
          <p:cNvSpPr txBox="1"/>
          <p:nvPr>
            <p:ph type="title"/>
          </p:nvPr>
        </p:nvSpPr>
        <p:spPr>
          <a:xfrm>
            <a:off x="435151" y="1356908"/>
            <a:ext cx="9671242" cy="103233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165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Arial Black"/>
              <a:buNone/>
            </a:pPr>
            <a:r>
              <a:rPr lang="en-US" sz="6600"/>
              <a:t>Introduction to Linux</a:t>
            </a:r>
            <a:endParaRPr sz="6600"/>
          </a:p>
        </p:txBody>
      </p:sp>
      <p:sp>
        <p:nvSpPr>
          <p:cNvPr id="98" name="Google Shape;98;p14"/>
          <p:cNvSpPr txBox="1"/>
          <p:nvPr>
            <p:ph idx="11" type="ftr"/>
          </p:nvPr>
        </p:nvSpPr>
        <p:spPr>
          <a:xfrm>
            <a:off x="4122303" y="6443053"/>
            <a:ext cx="4114800" cy="19171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6975">
            <a:spAutoFit/>
          </a:bodyPr>
          <a:lstStyle/>
          <a:p>
            <a:pPr indent="0" lvl="0" marL="127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Research Computing @ CU Boulder</a:t>
            </a:r>
            <a:endParaRPr/>
          </a:p>
        </p:txBody>
      </p:sp>
      <p:sp>
        <p:nvSpPr>
          <p:cNvPr id="99" name="Google Shape;99;p14"/>
          <p:cNvSpPr txBox="1"/>
          <p:nvPr>
            <p:ph idx="12" type="sldNum"/>
          </p:nvPr>
        </p:nvSpPr>
        <p:spPr>
          <a:xfrm>
            <a:off x="8610600" y="6393809"/>
            <a:ext cx="682920" cy="29020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104500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0" name="Google Shape;100;p14"/>
          <p:cNvSpPr/>
          <p:nvPr/>
        </p:nvSpPr>
        <p:spPr>
          <a:xfrm>
            <a:off x="4206168" y="6323729"/>
            <a:ext cx="3505479" cy="390011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14"/>
          <p:cNvSpPr txBox="1"/>
          <p:nvPr/>
        </p:nvSpPr>
        <p:spPr>
          <a:xfrm>
            <a:off x="866708" y="2927175"/>
            <a:ext cx="10626000" cy="24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8475">
            <a:spAutoFit/>
          </a:bodyPr>
          <a:lstStyle/>
          <a:p>
            <a:pPr indent="0" lvl="0" marL="29975" marR="70443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rgbClr val="000000"/>
                </a:solidFill>
              </a:rPr>
              <a:t>Gerardo Hidalgo-Cuellar</a:t>
            </a:r>
            <a:r>
              <a:rPr i="0" lang="en-US" sz="2700" u="none" cap="none" strike="noStrike">
                <a:solidFill>
                  <a:srgbClr val="000000"/>
                </a:solidFill>
              </a:rPr>
              <a:t> - UCB Research Computing</a:t>
            </a:r>
            <a:endParaRPr i="0" sz="2700" u="none" cap="none" strike="noStrike">
              <a:solidFill>
                <a:srgbClr val="000000"/>
              </a:solidFill>
            </a:endParaRPr>
          </a:p>
          <a:p>
            <a:pPr indent="0" lvl="0" marL="29975" marR="70443" rtl="0" algn="l">
              <a:spcBef>
                <a:spcPts val="224"/>
              </a:spcBef>
              <a:spcAft>
                <a:spcPts val="0"/>
              </a:spcAft>
              <a:buNone/>
            </a:pPr>
            <a:r>
              <a:rPr lang="en-US" sz="2400" u="none">
                <a:solidFill>
                  <a:srgbClr val="4472C4"/>
                </a:solidFill>
              </a:rPr>
              <a:t>gehi0941</a:t>
            </a:r>
            <a:r>
              <a:rPr i="0" lang="en-US" sz="2400" u="sng" cap="none" strike="noStrike">
                <a:solidFill>
                  <a:srgbClr val="4472C4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@colorado.edu</a:t>
            </a:r>
            <a:endParaRPr i="0" sz="2400" u="none" cap="none" strike="noStrike">
              <a:solidFill>
                <a:srgbClr val="4472C4"/>
              </a:solidFill>
            </a:endParaRPr>
          </a:p>
          <a:p>
            <a:pPr indent="0" lvl="0" marL="29975" marR="70443" rtl="0" algn="l">
              <a:spcBef>
                <a:spcPts val="224"/>
              </a:spcBef>
              <a:spcAft>
                <a:spcPts val="0"/>
              </a:spcAft>
              <a:buNone/>
            </a:pPr>
            <a:r>
              <a:rPr i="0" lang="en-US" sz="2400" u="sng" cap="none" strike="noStrike">
                <a:solidFill>
                  <a:srgbClr val="4472C4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https://www.colorado.edu/rc</a:t>
            </a:r>
            <a:endParaRPr sz="2400">
              <a:solidFill>
                <a:srgbClr val="4472C4"/>
              </a:solidFill>
            </a:endParaRPr>
          </a:p>
          <a:p>
            <a:pPr indent="0" lvl="0" marL="29975" marR="70443" rtl="0" algn="l">
              <a:spcBef>
                <a:spcPts val="224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4472C4"/>
              </a:solidFill>
            </a:endParaRPr>
          </a:p>
          <a:p>
            <a:pPr indent="0" lvl="0" marL="29975" marR="70443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2700">
                <a:solidFill>
                  <a:srgbClr val="000000"/>
                </a:solidFill>
              </a:rPr>
              <a:t>Slides and other files available for download and viewing:</a:t>
            </a:r>
            <a:endParaRPr sz="27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2300" u="sng">
                <a:solidFill>
                  <a:srgbClr val="4472C4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https://github.com/ResearchComputing/Supercomputing_Spin_Up_Spring_2020</a:t>
            </a:r>
            <a:endParaRPr sz="2300">
              <a:solidFill>
                <a:srgbClr val="4472C4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32"/>
          <p:cNvSpPr txBox="1"/>
          <p:nvPr>
            <p:ph type="title"/>
          </p:nvPr>
        </p:nvSpPr>
        <p:spPr>
          <a:xfrm>
            <a:off x="878686" y="398202"/>
            <a:ext cx="8095800" cy="69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/>
              <a:t>Navigating the filesystem</a:t>
            </a:r>
            <a:endParaRPr/>
          </a:p>
        </p:txBody>
      </p:sp>
      <p:sp>
        <p:nvSpPr>
          <p:cNvPr id="369" name="Google Shape;369;p32"/>
          <p:cNvSpPr txBox="1"/>
          <p:nvPr>
            <p:ph idx="11" type="ftr"/>
          </p:nvPr>
        </p:nvSpPr>
        <p:spPr>
          <a:xfrm>
            <a:off x="4122303" y="6443053"/>
            <a:ext cx="41148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6975">
            <a:spAutoFit/>
          </a:bodyPr>
          <a:lstStyle/>
          <a:p>
            <a:pPr indent="0" lvl="0" marL="127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Research Computing @ CU Boulder</a:t>
            </a:r>
            <a:endParaRPr/>
          </a:p>
        </p:txBody>
      </p:sp>
      <p:sp>
        <p:nvSpPr>
          <p:cNvPr id="370" name="Google Shape;370;p32"/>
          <p:cNvSpPr txBox="1"/>
          <p:nvPr/>
        </p:nvSpPr>
        <p:spPr>
          <a:xfrm>
            <a:off x="1026211" y="1659883"/>
            <a:ext cx="3985500" cy="26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6500">
            <a:spAutoFit/>
          </a:bodyPr>
          <a:lstStyle/>
          <a:p>
            <a:pPr indent="-243203" lvl="0" marL="25590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55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Examples:</a:t>
            </a:r>
            <a:endParaRPr sz="25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43203" lvl="1" marL="572135" marR="0" rtl="0" algn="l">
              <a:lnSpc>
                <a:spcPct val="100000"/>
              </a:lnSpc>
              <a:spcBef>
                <a:spcPts val="625"/>
              </a:spcBef>
              <a:spcAft>
                <a:spcPts val="0"/>
              </a:spcAft>
              <a:buClr>
                <a:srgbClr val="9CBEBD"/>
              </a:buClr>
              <a:buSzPts val="2300"/>
              <a:buFont typeface="Arial"/>
              <a:buChar char="•"/>
            </a:pPr>
            <a:r>
              <a:rPr b="0" i="0" lang="en-US" sz="2300" u="none" cap="none" strike="noStrike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ls</a:t>
            </a:r>
            <a:endParaRPr b="0" i="0" sz="2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43203" lvl="1" marL="572135" marR="0" rtl="0" algn="l">
              <a:lnSpc>
                <a:spcPct val="100000"/>
              </a:lnSpc>
              <a:spcBef>
                <a:spcPts val="605"/>
              </a:spcBef>
              <a:spcAft>
                <a:spcPts val="0"/>
              </a:spcAft>
              <a:buClr>
                <a:srgbClr val="9CBEBD"/>
              </a:buClr>
              <a:buSzPts val="2300"/>
              <a:buFont typeface="Arial"/>
              <a:buChar char="•"/>
            </a:pPr>
            <a:r>
              <a:rPr b="0" i="0" lang="en-US" sz="2300" u="none" cap="none" strike="noStrike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mkdir</a:t>
            </a:r>
            <a:endParaRPr b="0" i="0" sz="2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43203" lvl="1" marL="572135" marR="0" rtl="0" algn="l">
              <a:lnSpc>
                <a:spcPct val="100000"/>
              </a:lnSpc>
              <a:spcBef>
                <a:spcPts val="605"/>
              </a:spcBef>
              <a:spcAft>
                <a:spcPts val="0"/>
              </a:spcAft>
              <a:buClr>
                <a:srgbClr val="9CBEBD"/>
              </a:buClr>
              <a:buSzPts val="2300"/>
              <a:buFont typeface="Arial"/>
              <a:buChar char="•"/>
            </a:pPr>
            <a:r>
              <a:rPr b="0" i="0" lang="en-US" sz="2300" u="none" cap="none" strike="noStrike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cd</a:t>
            </a:r>
            <a:endParaRPr b="0" i="0" sz="2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43203" lvl="1" marL="572135" marR="0" rtl="0" algn="l">
              <a:lnSpc>
                <a:spcPct val="100000"/>
              </a:lnSpc>
              <a:spcBef>
                <a:spcPts val="610"/>
              </a:spcBef>
              <a:spcAft>
                <a:spcPts val="0"/>
              </a:spcAft>
              <a:buClr>
                <a:srgbClr val="9CBEBD"/>
              </a:buClr>
              <a:buSzPts val="2300"/>
              <a:buFont typeface="Arial"/>
              <a:buChar char="•"/>
            </a:pPr>
            <a:r>
              <a:rPr b="0" i="0" lang="en-US" sz="2300" u="none" cap="none" strike="noStrike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rm</a:t>
            </a:r>
            <a:endParaRPr b="0" i="0" sz="2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43203" lvl="0" marL="255903" marR="0" rtl="0" algn="l">
              <a:lnSpc>
                <a:spcPct val="100000"/>
              </a:lnSpc>
              <a:spcBef>
                <a:spcPts val="62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55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Permissions (modes)</a:t>
            </a:r>
            <a:endParaRPr sz="25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1" name="Google Shape;371;p32"/>
          <p:cNvSpPr/>
          <p:nvPr/>
        </p:nvSpPr>
        <p:spPr>
          <a:xfrm>
            <a:off x="4206168" y="6323729"/>
            <a:ext cx="3505500" cy="3900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2" name="Google Shape;372;p32"/>
          <p:cNvSpPr/>
          <p:nvPr/>
        </p:nvSpPr>
        <p:spPr>
          <a:xfrm>
            <a:off x="8526578" y="2129800"/>
            <a:ext cx="571200" cy="520500"/>
          </a:xfrm>
          <a:prstGeom prst="rect">
            <a:avLst/>
          </a:prstGeom>
          <a:solidFill>
            <a:srgbClr val="E7E6E6"/>
          </a:solidFill>
          <a:ln cap="flat" cmpd="sng" w="19050">
            <a:solidFill>
              <a:srgbClr val="009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/</a:t>
            </a:r>
            <a:endParaRPr/>
          </a:p>
        </p:txBody>
      </p:sp>
      <p:sp>
        <p:nvSpPr>
          <p:cNvPr id="373" name="Google Shape;373;p32"/>
          <p:cNvSpPr/>
          <p:nvPr/>
        </p:nvSpPr>
        <p:spPr>
          <a:xfrm>
            <a:off x="6505332" y="2961317"/>
            <a:ext cx="749400" cy="520500"/>
          </a:xfrm>
          <a:prstGeom prst="rect">
            <a:avLst/>
          </a:prstGeom>
          <a:solidFill>
            <a:srgbClr val="E7E6E6"/>
          </a:solidFill>
          <a:ln cap="flat" cmpd="sng" w="19050">
            <a:solidFill>
              <a:srgbClr val="009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d1</a:t>
            </a:r>
            <a:endParaRPr/>
          </a:p>
        </p:txBody>
      </p:sp>
      <p:sp>
        <p:nvSpPr>
          <p:cNvPr id="374" name="Google Shape;374;p32"/>
          <p:cNvSpPr/>
          <p:nvPr/>
        </p:nvSpPr>
        <p:spPr>
          <a:xfrm>
            <a:off x="6158473" y="3822281"/>
            <a:ext cx="638400" cy="520500"/>
          </a:xfrm>
          <a:prstGeom prst="rect">
            <a:avLst/>
          </a:prstGeom>
          <a:solidFill>
            <a:srgbClr val="E7E6E6"/>
          </a:solidFill>
          <a:ln cap="flat" cmpd="sng" w="19050">
            <a:solidFill>
              <a:srgbClr val="009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f1</a:t>
            </a:r>
            <a:endParaRPr/>
          </a:p>
        </p:txBody>
      </p:sp>
      <p:sp>
        <p:nvSpPr>
          <p:cNvPr id="375" name="Google Shape;375;p32"/>
          <p:cNvSpPr/>
          <p:nvPr/>
        </p:nvSpPr>
        <p:spPr>
          <a:xfrm>
            <a:off x="7300799" y="3822281"/>
            <a:ext cx="638400" cy="520500"/>
          </a:xfrm>
          <a:prstGeom prst="rect">
            <a:avLst/>
          </a:prstGeom>
          <a:solidFill>
            <a:srgbClr val="E7E6E6"/>
          </a:solidFill>
          <a:ln cap="flat" cmpd="sng" w="19050">
            <a:solidFill>
              <a:srgbClr val="009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f2</a:t>
            </a:r>
            <a:endParaRPr/>
          </a:p>
        </p:txBody>
      </p:sp>
      <p:cxnSp>
        <p:nvCxnSpPr>
          <p:cNvPr id="376" name="Google Shape;376;p32"/>
          <p:cNvCxnSpPr>
            <a:stCxn id="373" idx="0"/>
            <a:endCxn id="372" idx="2"/>
          </p:cNvCxnSpPr>
          <p:nvPr/>
        </p:nvCxnSpPr>
        <p:spPr>
          <a:xfrm rot="-5400000">
            <a:off x="7690482" y="1839767"/>
            <a:ext cx="311100" cy="1932000"/>
          </a:xfrm>
          <a:prstGeom prst="bentConnector3">
            <a:avLst>
              <a:gd fmla="val 49992" name="adj1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7" name="Google Shape;377;p32"/>
          <p:cNvCxnSpPr>
            <a:stCxn id="378" idx="0"/>
            <a:endCxn id="372" idx="2"/>
          </p:cNvCxnSpPr>
          <p:nvPr/>
        </p:nvCxnSpPr>
        <p:spPr>
          <a:xfrm rot="-5400000">
            <a:off x="8183325" y="2332517"/>
            <a:ext cx="311100" cy="946500"/>
          </a:xfrm>
          <a:prstGeom prst="bentConnector3">
            <a:avLst>
              <a:gd fmla="val 49992" name="adj1"/>
            </a:avLst>
          </a:prstGeom>
          <a:noFill/>
          <a:ln cap="flat" cmpd="sng" w="9525">
            <a:solidFill>
              <a:srgbClr val="44546A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9" name="Google Shape;379;p32"/>
          <p:cNvCxnSpPr>
            <a:stCxn id="380" idx="0"/>
            <a:endCxn id="372" idx="2"/>
          </p:cNvCxnSpPr>
          <p:nvPr/>
        </p:nvCxnSpPr>
        <p:spPr>
          <a:xfrm flipH="1" rot="5400000">
            <a:off x="8701178" y="2761217"/>
            <a:ext cx="311100" cy="89100"/>
          </a:xfrm>
          <a:prstGeom prst="bentConnector3">
            <a:avLst>
              <a:gd fmla="val 49992" name="adj1"/>
            </a:avLst>
          </a:prstGeom>
          <a:noFill/>
          <a:ln cap="flat" cmpd="sng" w="9525">
            <a:solidFill>
              <a:srgbClr val="44546A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1" name="Google Shape;381;p32"/>
          <p:cNvCxnSpPr>
            <a:stCxn id="382" idx="0"/>
            <a:endCxn id="372" idx="2"/>
          </p:cNvCxnSpPr>
          <p:nvPr/>
        </p:nvCxnSpPr>
        <p:spPr>
          <a:xfrm flipH="1" rot="5400000">
            <a:off x="9349333" y="2112917"/>
            <a:ext cx="311100" cy="1385700"/>
          </a:xfrm>
          <a:prstGeom prst="bentConnector3">
            <a:avLst>
              <a:gd fmla="val 49992" name="adj1"/>
            </a:avLst>
          </a:prstGeom>
          <a:noFill/>
          <a:ln cap="flat" cmpd="sng" w="9525">
            <a:solidFill>
              <a:srgbClr val="44546A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3" name="Google Shape;383;p32"/>
          <p:cNvCxnSpPr>
            <a:stCxn id="374" idx="0"/>
            <a:endCxn id="373" idx="2"/>
          </p:cNvCxnSpPr>
          <p:nvPr/>
        </p:nvCxnSpPr>
        <p:spPr>
          <a:xfrm rot="-5400000">
            <a:off x="6508573" y="3450881"/>
            <a:ext cx="340500" cy="402300"/>
          </a:xfrm>
          <a:prstGeom prst="bentConnector3">
            <a:avLst>
              <a:gd fmla="val 49965" name="adj1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4" name="Google Shape;384;p32"/>
          <p:cNvCxnSpPr>
            <a:stCxn id="375" idx="0"/>
            <a:endCxn id="373" idx="2"/>
          </p:cNvCxnSpPr>
          <p:nvPr/>
        </p:nvCxnSpPr>
        <p:spPr>
          <a:xfrm flipH="1" rot="5400000">
            <a:off x="7079699" y="3281981"/>
            <a:ext cx="340500" cy="740100"/>
          </a:xfrm>
          <a:prstGeom prst="bentConnector3">
            <a:avLst>
              <a:gd fmla="val 49965" name="adj1"/>
            </a:avLst>
          </a:prstGeom>
          <a:noFill/>
          <a:ln cap="flat" cmpd="sng" w="9525">
            <a:solidFill>
              <a:srgbClr val="44546A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8" name="Google Shape;378;p32"/>
          <p:cNvSpPr/>
          <p:nvPr/>
        </p:nvSpPr>
        <p:spPr>
          <a:xfrm>
            <a:off x="7490925" y="2961317"/>
            <a:ext cx="749400" cy="520500"/>
          </a:xfrm>
          <a:prstGeom prst="rect">
            <a:avLst/>
          </a:prstGeom>
          <a:solidFill>
            <a:srgbClr val="E7E6E6"/>
          </a:solidFill>
          <a:ln cap="flat" cmpd="sng" w="19050">
            <a:solidFill>
              <a:srgbClr val="009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d2</a:t>
            </a:r>
            <a:endParaRPr/>
          </a:p>
        </p:txBody>
      </p:sp>
      <p:sp>
        <p:nvSpPr>
          <p:cNvPr id="380" name="Google Shape;380;p32"/>
          <p:cNvSpPr/>
          <p:nvPr/>
        </p:nvSpPr>
        <p:spPr>
          <a:xfrm>
            <a:off x="8526578" y="2961317"/>
            <a:ext cx="749400" cy="520500"/>
          </a:xfrm>
          <a:prstGeom prst="rect">
            <a:avLst/>
          </a:prstGeom>
          <a:solidFill>
            <a:srgbClr val="E7E6E6"/>
          </a:solidFill>
          <a:ln cap="flat" cmpd="sng" w="19050">
            <a:solidFill>
              <a:srgbClr val="009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d3</a:t>
            </a:r>
            <a:endParaRPr/>
          </a:p>
        </p:txBody>
      </p:sp>
      <p:sp>
        <p:nvSpPr>
          <p:cNvPr id="382" name="Google Shape;382;p32"/>
          <p:cNvSpPr/>
          <p:nvPr/>
        </p:nvSpPr>
        <p:spPr>
          <a:xfrm>
            <a:off x="9823033" y="2961317"/>
            <a:ext cx="749400" cy="520500"/>
          </a:xfrm>
          <a:prstGeom prst="rect">
            <a:avLst/>
          </a:prstGeom>
          <a:solidFill>
            <a:srgbClr val="E7E6E6"/>
          </a:solidFill>
          <a:ln cap="flat" cmpd="sng" w="19050">
            <a:solidFill>
              <a:srgbClr val="009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d4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33"/>
          <p:cNvSpPr txBox="1"/>
          <p:nvPr>
            <p:ph type="title"/>
          </p:nvPr>
        </p:nvSpPr>
        <p:spPr>
          <a:xfrm>
            <a:off x="457950" y="644350"/>
            <a:ext cx="11471100" cy="68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146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50"/>
              <a:buFont typeface="Arial Black"/>
              <a:buNone/>
            </a:pPr>
            <a:r>
              <a:rPr lang="en-US" sz="4350"/>
              <a:t>File and Directory related commands</a:t>
            </a:r>
            <a:endParaRPr sz="4350"/>
          </a:p>
        </p:txBody>
      </p:sp>
      <p:sp>
        <p:nvSpPr>
          <p:cNvPr id="390" name="Google Shape;390;p33"/>
          <p:cNvSpPr txBox="1"/>
          <p:nvPr>
            <p:ph idx="11" type="ftr"/>
          </p:nvPr>
        </p:nvSpPr>
        <p:spPr>
          <a:xfrm>
            <a:off x="4122303" y="6443053"/>
            <a:ext cx="41148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6975">
            <a:spAutoFit/>
          </a:bodyPr>
          <a:lstStyle/>
          <a:p>
            <a:pPr indent="0" lvl="0" marL="127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Research Computing @ CU Boulder</a:t>
            </a:r>
            <a:endParaRPr/>
          </a:p>
        </p:txBody>
      </p:sp>
      <p:sp>
        <p:nvSpPr>
          <p:cNvPr id="391" name="Google Shape;391;p33"/>
          <p:cNvSpPr txBox="1"/>
          <p:nvPr/>
        </p:nvSpPr>
        <p:spPr>
          <a:xfrm>
            <a:off x="844788" y="1507825"/>
            <a:ext cx="10585500" cy="45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65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0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pwd </a:t>
            </a:r>
            <a:r>
              <a:rPr lang="en-US" sz="230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– prints full path to current directory</a:t>
            </a:r>
            <a:endParaRPr sz="2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40"/>
              </a:spcBef>
              <a:spcAft>
                <a:spcPts val="0"/>
              </a:spcAft>
              <a:buNone/>
            </a:pPr>
            <a:r>
              <a:rPr b="1" lang="en-US" sz="230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cd </a:t>
            </a:r>
            <a:r>
              <a:rPr lang="en-US" sz="230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– changes directory; can use full or relative path as target</a:t>
            </a:r>
            <a:endParaRPr sz="2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None/>
            </a:pPr>
            <a:r>
              <a:rPr b="1" lang="en-US" sz="230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mkdir </a:t>
            </a:r>
            <a:r>
              <a:rPr lang="en-US" sz="230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– creates a subdirectory in the current directory</a:t>
            </a:r>
            <a:endParaRPr sz="2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40"/>
              </a:spcBef>
              <a:spcAft>
                <a:spcPts val="0"/>
              </a:spcAft>
              <a:buNone/>
            </a:pPr>
            <a:r>
              <a:rPr b="1" lang="en-US" sz="230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rmdir </a:t>
            </a:r>
            <a:r>
              <a:rPr lang="en-US" sz="230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– removes an empty directory</a:t>
            </a:r>
            <a:endParaRPr sz="2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245109" rtl="0" algn="l">
              <a:lnSpc>
                <a:spcPct val="100000"/>
              </a:lnSpc>
              <a:spcBef>
                <a:spcPts val="465"/>
              </a:spcBef>
              <a:spcAft>
                <a:spcPts val="0"/>
              </a:spcAft>
              <a:buNone/>
            </a:pPr>
            <a:r>
              <a:rPr b="1" lang="en-US" sz="230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rm </a:t>
            </a:r>
            <a:r>
              <a:rPr lang="en-US" sz="230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– removes a file (</a:t>
            </a:r>
            <a:r>
              <a:rPr lang="en-US" sz="2300">
                <a:solidFill>
                  <a:srgbClr val="2F2B20"/>
                </a:solidFill>
                <a:latin typeface="Courier New"/>
                <a:ea typeface="Courier New"/>
                <a:cs typeface="Courier New"/>
                <a:sym typeface="Courier New"/>
              </a:rPr>
              <a:t>rm -r </a:t>
            </a:r>
            <a:r>
              <a:rPr lang="en-US" sz="230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removes a directory and all of its  contents)</a:t>
            </a:r>
            <a:endParaRPr sz="2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40"/>
              </a:spcBef>
              <a:spcAft>
                <a:spcPts val="0"/>
              </a:spcAft>
              <a:buNone/>
            </a:pPr>
            <a:r>
              <a:rPr b="1" lang="en-US" sz="230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cp </a:t>
            </a:r>
            <a:r>
              <a:rPr lang="en-US" sz="230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– copies a file</a:t>
            </a:r>
            <a:endParaRPr sz="2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None/>
            </a:pPr>
            <a:r>
              <a:rPr b="1" lang="en-US" sz="230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mv </a:t>
            </a:r>
            <a:r>
              <a:rPr lang="en-US" sz="230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– moves (or renames) a file or directory</a:t>
            </a:r>
            <a:endParaRPr sz="2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651510" rtl="0" algn="l">
              <a:lnSpc>
                <a:spcPct val="107391"/>
              </a:lnSpc>
              <a:spcBef>
                <a:spcPts val="1030"/>
              </a:spcBef>
              <a:spcAft>
                <a:spcPts val="0"/>
              </a:spcAft>
              <a:buNone/>
            </a:pPr>
            <a:r>
              <a:rPr b="1" lang="en-US" sz="230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ls </a:t>
            </a:r>
            <a:r>
              <a:rPr lang="en-US" sz="230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– lists the contents of a directory (</a:t>
            </a:r>
            <a:r>
              <a:rPr lang="en-US" sz="2100">
                <a:solidFill>
                  <a:srgbClr val="2F2B20"/>
                </a:solidFill>
                <a:latin typeface="Courier New"/>
                <a:ea typeface="Courier New"/>
                <a:cs typeface="Courier New"/>
                <a:sym typeface="Courier New"/>
              </a:rPr>
              <a:t>ls -l </a:t>
            </a:r>
            <a:r>
              <a:rPr lang="en-US" sz="230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gives detailed  listing)</a:t>
            </a:r>
            <a:endParaRPr sz="2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35"/>
              </a:spcBef>
              <a:spcAft>
                <a:spcPts val="0"/>
              </a:spcAft>
              <a:buNone/>
            </a:pPr>
            <a:r>
              <a:rPr b="1" lang="en-US" sz="230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chmod/chown </a:t>
            </a:r>
            <a:r>
              <a:rPr lang="en-US" sz="230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– change permissions or ownership</a:t>
            </a:r>
            <a:endParaRPr sz="2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40"/>
              </a:spcBef>
              <a:spcAft>
                <a:spcPts val="0"/>
              </a:spcAft>
              <a:buNone/>
            </a:pPr>
            <a:r>
              <a:rPr b="1" lang="en-US" sz="230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df </a:t>
            </a:r>
            <a:r>
              <a:rPr lang="en-US" sz="230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– displays filesystems and their sizes</a:t>
            </a:r>
            <a:endParaRPr sz="2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5080" rtl="0" algn="l">
              <a:lnSpc>
                <a:spcPct val="100000"/>
              </a:lnSpc>
              <a:spcBef>
                <a:spcPts val="470"/>
              </a:spcBef>
              <a:spcAft>
                <a:spcPts val="0"/>
              </a:spcAft>
              <a:buNone/>
            </a:pPr>
            <a:r>
              <a:rPr b="1" lang="en-US" sz="230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du </a:t>
            </a:r>
            <a:r>
              <a:rPr lang="en-US" sz="230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– shows disk usage (</a:t>
            </a:r>
            <a:r>
              <a:rPr lang="en-US" sz="2300">
                <a:solidFill>
                  <a:srgbClr val="2F2B20"/>
                </a:solidFill>
                <a:latin typeface="Courier New"/>
                <a:ea typeface="Courier New"/>
                <a:cs typeface="Courier New"/>
                <a:sym typeface="Courier New"/>
              </a:rPr>
              <a:t>du -sk </a:t>
            </a:r>
            <a:r>
              <a:rPr lang="en-US" sz="230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shows size of a directory and  all of its contents in KB)</a:t>
            </a:r>
            <a:endParaRPr sz="2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2" name="Google Shape;392;p33"/>
          <p:cNvSpPr/>
          <p:nvPr/>
        </p:nvSpPr>
        <p:spPr>
          <a:xfrm>
            <a:off x="4206168" y="6323729"/>
            <a:ext cx="3505500" cy="3900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34"/>
          <p:cNvSpPr txBox="1"/>
          <p:nvPr>
            <p:ph type="title"/>
          </p:nvPr>
        </p:nvSpPr>
        <p:spPr>
          <a:xfrm>
            <a:off x="878654" y="398200"/>
            <a:ext cx="9237000" cy="69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/>
              <a:t>Exercise 1: Navigation</a:t>
            </a:r>
            <a:endParaRPr/>
          </a:p>
        </p:txBody>
      </p:sp>
      <p:sp>
        <p:nvSpPr>
          <p:cNvPr id="398" name="Google Shape;398;p34"/>
          <p:cNvSpPr txBox="1"/>
          <p:nvPr>
            <p:ph idx="11" type="ftr"/>
          </p:nvPr>
        </p:nvSpPr>
        <p:spPr>
          <a:xfrm>
            <a:off x="4122303" y="6443053"/>
            <a:ext cx="41148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6975">
            <a:spAutoFit/>
          </a:bodyPr>
          <a:lstStyle/>
          <a:p>
            <a:pPr indent="0" lvl="0" marL="127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Research Computing @ CU Boulder</a:t>
            </a:r>
            <a:endParaRPr/>
          </a:p>
        </p:txBody>
      </p:sp>
      <p:sp>
        <p:nvSpPr>
          <p:cNvPr id="399" name="Google Shape;399;p34"/>
          <p:cNvSpPr txBox="1"/>
          <p:nvPr/>
        </p:nvSpPr>
        <p:spPr>
          <a:xfrm>
            <a:off x="620408" y="1088205"/>
            <a:ext cx="11118600" cy="46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0800">
            <a:spAutoFit/>
          </a:bodyPr>
          <a:lstStyle/>
          <a:p>
            <a:pPr indent="-479425" lvl="0" marL="49847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2450"/>
              <a:buFont typeface="Arial"/>
              <a:buAutoNum type="arabicPeriod"/>
            </a:pPr>
            <a:r>
              <a:rPr lang="en-US" sz="245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Change to your home directory</a:t>
            </a:r>
            <a:endParaRPr sz="24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79425" lvl="0" marL="498475" marR="0" rtl="0" algn="l">
              <a:spcBef>
                <a:spcPts val="400"/>
              </a:spcBef>
              <a:spcAft>
                <a:spcPts val="0"/>
              </a:spcAft>
              <a:buClr>
                <a:srgbClr val="A9A57C"/>
              </a:buClr>
              <a:buSzPts val="2450"/>
              <a:buFont typeface="Arial"/>
              <a:buAutoNum type="arabicPeriod"/>
            </a:pPr>
            <a:r>
              <a:rPr lang="en-US" sz="245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Change to the repo for this class.</a:t>
            </a:r>
            <a:endParaRPr sz="2450">
              <a:solidFill>
                <a:srgbClr val="2F2B2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79425" lvl="0" marL="498475" marR="0" rtl="0" algn="l">
              <a:lnSpc>
                <a:spcPct val="100000"/>
              </a:lnSpc>
              <a:spcBef>
                <a:spcPts val="310"/>
              </a:spcBef>
              <a:spcAft>
                <a:spcPts val="0"/>
              </a:spcAft>
              <a:buClr>
                <a:srgbClr val="A9A57C"/>
              </a:buClr>
              <a:buSzPts val="2450"/>
              <a:buFont typeface="Arial"/>
              <a:buAutoNum type="arabicPeriod"/>
            </a:pPr>
            <a:r>
              <a:rPr lang="en-US" sz="245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Print the path to your current directory</a:t>
            </a:r>
            <a:endParaRPr sz="24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79425" lvl="0" marL="498475" marR="0" rtl="0" algn="l">
              <a:lnSpc>
                <a:spcPct val="100000"/>
              </a:lnSpc>
              <a:spcBef>
                <a:spcPts val="305"/>
              </a:spcBef>
              <a:spcAft>
                <a:spcPts val="0"/>
              </a:spcAft>
              <a:buClr>
                <a:srgbClr val="A9A57C"/>
              </a:buClr>
              <a:buSzPts val="2450"/>
              <a:buFont typeface="Arial"/>
              <a:buAutoNum type="arabicPeriod"/>
            </a:pPr>
            <a:r>
              <a:rPr lang="en-US" sz="2450">
                <a:solidFill>
                  <a:srgbClr val="2F2B20"/>
                </a:solidFill>
              </a:rPr>
              <a:t>List</a:t>
            </a:r>
            <a:r>
              <a:rPr lang="en-US" sz="245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 the contents of this directory (extra </a:t>
            </a:r>
            <a:r>
              <a:rPr lang="en-US" sz="2450">
                <a:solidFill>
                  <a:srgbClr val="2F2B20"/>
                </a:solidFill>
              </a:rPr>
              <a:t>print “long” list)</a:t>
            </a:r>
            <a:endParaRPr sz="24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79425" lvl="0" marL="498475" marR="201930" rtl="0" algn="l">
              <a:lnSpc>
                <a:spcPct val="107058"/>
              </a:lnSpc>
              <a:spcBef>
                <a:spcPts val="705"/>
              </a:spcBef>
              <a:spcAft>
                <a:spcPts val="0"/>
              </a:spcAft>
              <a:buClr>
                <a:srgbClr val="A9A57C"/>
              </a:buClr>
              <a:buSzPts val="2450"/>
              <a:buFont typeface="Arial"/>
              <a:buAutoNum type="arabicPeriod"/>
            </a:pPr>
            <a:r>
              <a:rPr lang="en-US" sz="245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List the contents of the "</a:t>
            </a:r>
            <a:r>
              <a:rPr lang="en-US" sz="2450">
                <a:solidFill>
                  <a:srgbClr val="2F2B20"/>
                </a:solidFill>
              </a:rPr>
              <a:t>bash_tutorial</a:t>
            </a:r>
            <a:r>
              <a:rPr lang="en-US" sz="245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" directory without  changing into </a:t>
            </a:r>
            <a:r>
              <a:rPr lang="en-US" sz="2450">
                <a:solidFill>
                  <a:srgbClr val="2F2B20"/>
                </a:solidFill>
              </a:rPr>
              <a:t>it</a:t>
            </a:r>
            <a:endParaRPr sz="24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79425" lvl="0" marL="498475" marR="0" rtl="0" algn="l">
              <a:lnSpc>
                <a:spcPct val="100000"/>
              </a:lnSpc>
              <a:spcBef>
                <a:spcPts val="310"/>
              </a:spcBef>
              <a:spcAft>
                <a:spcPts val="0"/>
              </a:spcAft>
              <a:buClr>
                <a:srgbClr val="A9A57C"/>
              </a:buClr>
              <a:buSzPts val="2450"/>
              <a:buFont typeface="Arial"/>
              <a:buAutoNum type="arabicPeriod"/>
            </a:pPr>
            <a:r>
              <a:rPr lang="en-US" sz="245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Change into the "</a:t>
            </a:r>
            <a:r>
              <a:rPr lang="en-US" sz="2450">
                <a:solidFill>
                  <a:srgbClr val="2F2B20"/>
                </a:solidFill>
              </a:rPr>
              <a:t>bash_tutorial</a:t>
            </a:r>
            <a:r>
              <a:rPr lang="en-US" sz="245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" directory</a:t>
            </a:r>
            <a:endParaRPr sz="24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79425" lvl="0" marL="498475" marR="520700" rtl="0" algn="l">
              <a:lnSpc>
                <a:spcPct val="108627"/>
              </a:lnSpc>
              <a:spcBef>
                <a:spcPts val="640"/>
              </a:spcBef>
              <a:spcAft>
                <a:spcPts val="0"/>
              </a:spcAft>
              <a:buClr>
                <a:srgbClr val="A9A57C"/>
              </a:buClr>
              <a:buSzPts val="2450"/>
              <a:buFont typeface="Arial"/>
              <a:buAutoNum type="arabicPeriod"/>
            </a:pPr>
            <a:r>
              <a:rPr lang="en-US" sz="245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Change into the "</a:t>
            </a:r>
            <a:r>
              <a:rPr lang="en-US" sz="2450">
                <a:solidFill>
                  <a:srgbClr val="2F2B20"/>
                </a:solidFill>
              </a:rPr>
              <a:t>linux_startup</a:t>
            </a:r>
            <a:r>
              <a:rPr lang="en-US" sz="245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" directory using a single command</a:t>
            </a:r>
            <a:endParaRPr sz="24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79425" lvl="0" marL="498475" marR="5080" rtl="0" algn="l">
              <a:lnSpc>
                <a:spcPct val="89900"/>
              </a:lnSpc>
              <a:spcBef>
                <a:spcPts val="570"/>
              </a:spcBef>
              <a:spcAft>
                <a:spcPts val="0"/>
              </a:spcAft>
              <a:buClr>
                <a:srgbClr val="A9A57C"/>
              </a:buClr>
              <a:buSzPts val="2450"/>
              <a:buFont typeface="Arial"/>
              <a:buAutoNum type="arabicPeriod"/>
            </a:pPr>
            <a:r>
              <a:rPr lang="en-US" sz="245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Change to your home directory and create a new directory (you can pick the name). How can you be sure the new directory is there?</a:t>
            </a:r>
            <a:endParaRPr sz="24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340"/>
              </a:spcBef>
              <a:spcAft>
                <a:spcPts val="0"/>
              </a:spcAft>
              <a:buNone/>
            </a:pPr>
            <a:r>
              <a:t/>
            </a:r>
            <a:endParaRPr sz="2450">
              <a:solidFill>
                <a:srgbClr val="2F2B20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340"/>
              </a:spcBef>
              <a:spcAft>
                <a:spcPts val="0"/>
              </a:spcAft>
              <a:buNone/>
            </a:pPr>
            <a:r>
              <a:rPr lang="en-US" sz="245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Bonus: Determine how many KB are in "</a:t>
            </a:r>
            <a:r>
              <a:rPr lang="en-US" sz="2450">
                <a:solidFill>
                  <a:srgbClr val="2F2B20"/>
                </a:solidFill>
              </a:rPr>
              <a:t>bash_tutorial</a:t>
            </a:r>
            <a:r>
              <a:rPr lang="en-US" sz="245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"</a:t>
            </a:r>
            <a:endParaRPr sz="24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" name="Google Shape;400;p34"/>
          <p:cNvSpPr/>
          <p:nvPr/>
        </p:nvSpPr>
        <p:spPr>
          <a:xfrm>
            <a:off x="4206168" y="6323729"/>
            <a:ext cx="3505500" cy="3900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35"/>
          <p:cNvSpPr txBox="1"/>
          <p:nvPr>
            <p:ph type="title"/>
          </p:nvPr>
        </p:nvSpPr>
        <p:spPr>
          <a:xfrm>
            <a:off x="878666" y="398200"/>
            <a:ext cx="6303300" cy="69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/>
              <a:t>Viewing Files</a:t>
            </a:r>
            <a:endParaRPr/>
          </a:p>
        </p:txBody>
      </p:sp>
      <p:sp>
        <p:nvSpPr>
          <p:cNvPr id="406" name="Google Shape;406;p35"/>
          <p:cNvSpPr txBox="1"/>
          <p:nvPr>
            <p:ph idx="11" type="ftr"/>
          </p:nvPr>
        </p:nvSpPr>
        <p:spPr>
          <a:xfrm>
            <a:off x="4122303" y="6443053"/>
            <a:ext cx="41148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6975">
            <a:spAutoFit/>
          </a:bodyPr>
          <a:lstStyle/>
          <a:p>
            <a:pPr indent="0" lvl="0" marL="127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Research Computing @ CU Boulder</a:t>
            </a:r>
            <a:endParaRPr/>
          </a:p>
        </p:txBody>
      </p:sp>
      <p:sp>
        <p:nvSpPr>
          <p:cNvPr id="407" name="Google Shape;407;p35"/>
          <p:cNvSpPr/>
          <p:nvPr/>
        </p:nvSpPr>
        <p:spPr>
          <a:xfrm>
            <a:off x="4206168" y="6323729"/>
            <a:ext cx="3505500" cy="3900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8" name="Google Shape;40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46825" y="1177976"/>
            <a:ext cx="3457725" cy="3549576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Google Shape;409;p35"/>
          <p:cNvSpPr txBox="1"/>
          <p:nvPr/>
        </p:nvSpPr>
        <p:spPr>
          <a:xfrm>
            <a:off x="9894675" y="5842675"/>
            <a:ext cx="2034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A5A5A5"/>
                </a:solidFill>
              </a:rPr>
              <a:t>images courtesy of wikicommons</a:t>
            </a:r>
            <a:endParaRPr sz="900">
              <a:solidFill>
                <a:srgbClr val="A5A5A5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36"/>
          <p:cNvSpPr txBox="1"/>
          <p:nvPr>
            <p:ph type="title"/>
          </p:nvPr>
        </p:nvSpPr>
        <p:spPr>
          <a:xfrm>
            <a:off x="457946" y="641472"/>
            <a:ext cx="7695300" cy="69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/>
              <a:t>File-viewing commands</a:t>
            </a:r>
            <a:endParaRPr/>
          </a:p>
        </p:txBody>
      </p:sp>
      <p:sp>
        <p:nvSpPr>
          <p:cNvPr id="415" name="Google Shape;415;p36"/>
          <p:cNvSpPr txBox="1"/>
          <p:nvPr>
            <p:ph idx="11" type="ftr"/>
          </p:nvPr>
        </p:nvSpPr>
        <p:spPr>
          <a:xfrm>
            <a:off x="4122303" y="6443053"/>
            <a:ext cx="41148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6975">
            <a:spAutoFit/>
          </a:bodyPr>
          <a:lstStyle/>
          <a:p>
            <a:pPr indent="0" lvl="0" marL="127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Research Computing @ CU Boulder</a:t>
            </a:r>
            <a:endParaRPr/>
          </a:p>
        </p:txBody>
      </p:sp>
      <p:sp>
        <p:nvSpPr>
          <p:cNvPr id="416" name="Google Shape;416;p36"/>
          <p:cNvSpPr txBox="1"/>
          <p:nvPr/>
        </p:nvSpPr>
        <p:spPr>
          <a:xfrm>
            <a:off x="628650" y="1352969"/>
            <a:ext cx="10149900" cy="42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08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0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less </a:t>
            </a:r>
            <a:r>
              <a:rPr lang="en-US" sz="230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– displays a file one screen at a time</a:t>
            </a:r>
            <a:endParaRPr sz="2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305"/>
              </a:spcBef>
              <a:spcAft>
                <a:spcPts val="0"/>
              </a:spcAft>
              <a:buNone/>
            </a:pPr>
            <a:r>
              <a:rPr b="1" lang="en-US" sz="230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cat </a:t>
            </a:r>
            <a:r>
              <a:rPr lang="en-US" sz="230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– prints entire file to the screen</a:t>
            </a:r>
            <a:endParaRPr sz="2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340"/>
              </a:spcBef>
              <a:spcAft>
                <a:spcPts val="0"/>
              </a:spcAft>
              <a:buNone/>
            </a:pPr>
            <a:r>
              <a:rPr b="1" lang="en-US" sz="230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head </a:t>
            </a:r>
            <a:r>
              <a:rPr lang="en-US" sz="230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– prints the first few lines of a file</a:t>
            </a:r>
            <a:endParaRPr sz="2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5080" rtl="0" algn="l">
              <a:lnSpc>
                <a:spcPct val="110000"/>
              </a:lnSpc>
              <a:spcBef>
                <a:spcPts val="615"/>
              </a:spcBef>
              <a:spcAft>
                <a:spcPts val="0"/>
              </a:spcAft>
              <a:buNone/>
            </a:pPr>
            <a:r>
              <a:rPr b="1" lang="en-US" sz="230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tail </a:t>
            </a:r>
            <a:r>
              <a:rPr lang="en-US" sz="230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– prints the last few lines of a file (with -f shows in realtime  the end of a file that may be changing)</a:t>
            </a:r>
            <a:endParaRPr sz="2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265"/>
              </a:spcBef>
              <a:spcAft>
                <a:spcPts val="0"/>
              </a:spcAft>
              <a:buNone/>
            </a:pPr>
            <a:r>
              <a:rPr b="1" lang="en-US" sz="230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diff	</a:t>
            </a:r>
            <a:r>
              <a:rPr lang="en-US" sz="230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– shows differences between two files</a:t>
            </a:r>
            <a:endParaRPr sz="2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1168400" rtl="0" algn="l">
              <a:lnSpc>
                <a:spcPct val="110000"/>
              </a:lnSpc>
              <a:spcBef>
                <a:spcPts val="615"/>
              </a:spcBef>
              <a:spcAft>
                <a:spcPts val="0"/>
              </a:spcAft>
              <a:buNone/>
            </a:pPr>
            <a:r>
              <a:rPr b="1" lang="en-US" sz="230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grep </a:t>
            </a:r>
            <a:r>
              <a:rPr lang="en-US" sz="230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– prints lines containing a string or other regular  expression</a:t>
            </a:r>
            <a:endParaRPr sz="2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583565" rtl="0" algn="l">
              <a:lnSpc>
                <a:spcPct val="110000"/>
              </a:lnSpc>
              <a:spcBef>
                <a:spcPts val="575"/>
              </a:spcBef>
              <a:spcAft>
                <a:spcPts val="0"/>
              </a:spcAft>
              <a:buNone/>
            </a:pPr>
            <a:r>
              <a:rPr b="1" lang="en-US" sz="230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tee </a:t>
            </a:r>
            <a:r>
              <a:rPr lang="en-US" sz="230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– prints the output of a command and also copies the output to a file</a:t>
            </a:r>
            <a:endParaRPr sz="2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295"/>
              </a:spcBef>
              <a:spcAft>
                <a:spcPts val="0"/>
              </a:spcAft>
              <a:buNone/>
            </a:pPr>
            <a:r>
              <a:rPr b="1" lang="en-US" sz="230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sort </a:t>
            </a:r>
            <a:r>
              <a:rPr lang="en-US" sz="230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– sorts lines in a file</a:t>
            </a:r>
            <a:endParaRPr sz="2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310"/>
              </a:spcBef>
              <a:spcAft>
                <a:spcPts val="0"/>
              </a:spcAft>
              <a:buNone/>
            </a:pPr>
            <a:r>
              <a:rPr b="1" lang="en-US" sz="230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find </a:t>
            </a:r>
            <a:r>
              <a:rPr lang="en-US" sz="230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– searches for files that meet specified criteria</a:t>
            </a:r>
            <a:endParaRPr sz="2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340"/>
              </a:spcBef>
              <a:spcAft>
                <a:spcPts val="0"/>
              </a:spcAft>
              <a:buNone/>
            </a:pPr>
            <a:r>
              <a:rPr b="1" lang="en-US" sz="230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wc </a:t>
            </a:r>
            <a:r>
              <a:rPr lang="en-US" sz="230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– count words, lines, or characters in a file</a:t>
            </a:r>
            <a:endParaRPr sz="2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7" name="Google Shape;417;p36"/>
          <p:cNvSpPr/>
          <p:nvPr/>
        </p:nvSpPr>
        <p:spPr>
          <a:xfrm>
            <a:off x="4206168" y="6323729"/>
            <a:ext cx="3505500" cy="3900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37"/>
          <p:cNvSpPr txBox="1"/>
          <p:nvPr>
            <p:ph type="title"/>
          </p:nvPr>
        </p:nvSpPr>
        <p:spPr>
          <a:xfrm>
            <a:off x="878658" y="398200"/>
            <a:ext cx="8123100" cy="69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/>
              <a:t>Exercise 2: File Viewing</a:t>
            </a:r>
            <a:endParaRPr/>
          </a:p>
        </p:txBody>
      </p:sp>
      <p:sp>
        <p:nvSpPr>
          <p:cNvPr id="423" name="Google Shape;423;p37"/>
          <p:cNvSpPr txBox="1"/>
          <p:nvPr>
            <p:ph idx="11" type="ftr"/>
          </p:nvPr>
        </p:nvSpPr>
        <p:spPr>
          <a:xfrm>
            <a:off x="4122303" y="6443053"/>
            <a:ext cx="41148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6975">
            <a:spAutoFit/>
          </a:bodyPr>
          <a:lstStyle/>
          <a:p>
            <a:pPr indent="0" lvl="0" marL="127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Research Computing @ CU Boulder</a:t>
            </a:r>
            <a:endParaRPr/>
          </a:p>
        </p:txBody>
      </p:sp>
      <p:sp>
        <p:nvSpPr>
          <p:cNvPr id="424" name="Google Shape;424;p37"/>
          <p:cNvSpPr txBox="1"/>
          <p:nvPr/>
        </p:nvSpPr>
        <p:spPr>
          <a:xfrm>
            <a:off x="620408" y="1850205"/>
            <a:ext cx="11118600" cy="33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0800">
            <a:spAutoFit/>
          </a:bodyPr>
          <a:lstStyle/>
          <a:p>
            <a:pPr indent="-479425" lvl="0" marL="498475" marR="0" rtl="0" algn="l">
              <a:spcBef>
                <a:spcPts val="400"/>
              </a:spcBef>
              <a:spcAft>
                <a:spcPts val="0"/>
              </a:spcAft>
              <a:buClr>
                <a:srgbClr val="A9A57C"/>
              </a:buClr>
              <a:buSzPts val="2450"/>
              <a:buFont typeface="Arial"/>
              <a:buAutoNum type="arabicPeriod"/>
            </a:pPr>
            <a:r>
              <a:rPr lang="en-US" sz="245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Change to the repo for this class.</a:t>
            </a:r>
            <a:endParaRPr sz="2450">
              <a:solidFill>
                <a:srgbClr val="2F2B2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79425" lvl="0" marL="498475" marR="0" rtl="0" algn="l">
              <a:lnSpc>
                <a:spcPct val="100000"/>
              </a:lnSpc>
              <a:spcBef>
                <a:spcPts val="310"/>
              </a:spcBef>
              <a:spcAft>
                <a:spcPts val="0"/>
              </a:spcAft>
              <a:buClr>
                <a:srgbClr val="A9A57C"/>
              </a:buClr>
              <a:buSzPts val="2450"/>
              <a:buFont typeface="Arial"/>
              <a:buAutoNum type="arabicPeriod"/>
            </a:pPr>
            <a:r>
              <a:rPr lang="en-US" sz="2450">
                <a:solidFill>
                  <a:schemeClr val="dk1"/>
                </a:solidFill>
              </a:rPr>
              <a:t>Change to the “bash_tutorial” directory</a:t>
            </a:r>
            <a:endParaRPr sz="2450">
              <a:solidFill>
                <a:schemeClr val="dk1"/>
              </a:solidFill>
            </a:endParaRPr>
          </a:p>
          <a:p>
            <a:pPr indent="-479425" lvl="0" marL="498475" marR="0" rtl="0" algn="l">
              <a:lnSpc>
                <a:spcPct val="100000"/>
              </a:lnSpc>
              <a:spcBef>
                <a:spcPts val="310"/>
              </a:spcBef>
              <a:spcAft>
                <a:spcPts val="0"/>
              </a:spcAft>
              <a:buClr>
                <a:srgbClr val="A9A57C"/>
              </a:buClr>
              <a:buSzPts val="2450"/>
              <a:buFont typeface="Arial"/>
              <a:buAutoNum type="arabicPeriod"/>
            </a:pPr>
            <a:r>
              <a:rPr lang="en-US" sz="2450">
                <a:solidFill>
                  <a:schemeClr val="dk1"/>
                </a:solidFill>
              </a:rPr>
              <a:t>Print out the entire “test.sh” file</a:t>
            </a:r>
            <a:endParaRPr sz="2450">
              <a:solidFill>
                <a:schemeClr val="dk1"/>
              </a:solidFill>
            </a:endParaRPr>
          </a:p>
          <a:p>
            <a:pPr indent="-479425" lvl="0" marL="498475" marR="0" rtl="0" algn="l">
              <a:lnSpc>
                <a:spcPct val="100000"/>
              </a:lnSpc>
              <a:spcBef>
                <a:spcPts val="340"/>
              </a:spcBef>
              <a:spcAft>
                <a:spcPts val="0"/>
              </a:spcAft>
              <a:buClr>
                <a:srgbClr val="A9A57C"/>
              </a:buClr>
              <a:buSzPts val="2450"/>
              <a:buFont typeface="Arial"/>
              <a:buAutoNum type="arabicPeriod"/>
            </a:pPr>
            <a:r>
              <a:rPr lang="en-US" sz="2450">
                <a:solidFill>
                  <a:schemeClr val="dk1"/>
                </a:solidFill>
              </a:rPr>
              <a:t>Print out the last 10 lines of “local_vs_global.sh” file</a:t>
            </a:r>
            <a:endParaRPr sz="2450">
              <a:solidFill>
                <a:schemeClr val="dk1"/>
              </a:solidFill>
            </a:endParaRPr>
          </a:p>
          <a:p>
            <a:pPr indent="-479425" lvl="0" marL="498475" marR="0" rtl="0" algn="l">
              <a:lnSpc>
                <a:spcPct val="100000"/>
              </a:lnSpc>
              <a:spcBef>
                <a:spcPts val="340"/>
              </a:spcBef>
              <a:spcAft>
                <a:spcPts val="0"/>
              </a:spcAft>
              <a:buClr>
                <a:srgbClr val="A9A57C"/>
              </a:buClr>
              <a:buSzPts val="2450"/>
              <a:buAutoNum type="arabicPeriod"/>
            </a:pPr>
            <a:r>
              <a:rPr lang="en-US" sz="2450">
                <a:solidFill>
                  <a:schemeClr val="dk1"/>
                </a:solidFill>
              </a:rPr>
              <a:t>Find how many words “case_example.sh” has</a:t>
            </a:r>
            <a:endParaRPr sz="245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40"/>
              </a:spcBef>
              <a:spcAft>
                <a:spcPts val="0"/>
              </a:spcAft>
              <a:buNone/>
            </a:pPr>
            <a:r>
              <a:t/>
            </a:r>
            <a:endParaRPr sz="245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40"/>
              </a:spcBef>
              <a:spcAft>
                <a:spcPts val="0"/>
              </a:spcAft>
              <a:buNone/>
            </a:pPr>
            <a:r>
              <a:rPr lang="en-US" sz="2450">
                <a:solidFill>
                  <a:schemeClr val="dk1"/>
                </a:solidFill>
              </a:rPr>
              <a:t>Bonus: Find how to print </a:t>
            </a:r>
            <a:r>
              <a:rPr i="1" lang="en-US" sz="2450">
                <a:solidFill>
                  <a:schemeClr val="dk1"/>
                </a:solidFill>
              </a:rPr>
              <a:t>only </a:t>
            </a:r>
            <a:r>
              <a:rPr lang="en-US" sz="2450">
                <a:solidFill>
                  <a:schemeClr val="dk1"/>
                </a:solidFill>
              </a:rPr>
              <a:t>the last 4 lines of “local_vs_global.sh”</a:t>
            </a:r>
            <a:endParaRPr sz="245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40"/>
              </a:spcBef>
              <a:spcAft>
                <a:spcPts val="0"/>
              </a:spcAft>
              <a:buNone/>
            </a:pPr>
            <a:r>
              <a:t/>
            </a:r>
            <a:endParaRPr sz="2450">
              <a:solidFill>
                <a:schemeClr val="dk1"/>
              </a:solidFill>
            </a:endParaRPr>
          </a:p>
        </p:txBody>
      </p:sp>
      <p:sp>
        <p:nvSpPr>
          <p:cNvPr id="425" name="Google Shape;425;p37"/>
          <p:cNvSpPr/>
          <p:nvPr/>
        </p:nvSpPr>
        <p:spPr>
          <a:xfrm>
            <a:off x="4206168" y="6323729"/>
            <a:ext cx="3505500" cy="3900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38"/>
          <p:cNvSpPr txBox="1"/>
          <p:nvPr>
            <p:ph type="title"/>
          </p:nvPr>
        </p:nvSpPr>
        <p:spPr>
          <a:xfrm>
            <a:off x="878686" y="398202"/>
            <a:ext cx="3405000" cy="69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/>
              <a:t>Processes</a:t>
            </a:r>
            <a:endParaRPr/>
          </a:p>
        </p:txBody>
      </p:sp>
      <p:sp>
        <p:nvSpPr>
          <p:cNvPr id="431" name="Google Shape;431;p38"/>
          <p:cNvSpPr txBox="1"/>
          <p:nvPr>
            <p:ph idx="11" type="ftr"/>
          </p:nvPr>
        </p:nvSpPr>
        <p:spPr>
          <a:xfrm>
            <a:off x="4122303" y="6443053"/>
            <a:ext cx="41148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6975">
            <a:spAutoFit/>
          </a:bodyPr>
          <a:lstStyle/>
          <a:p>
            <a:pPr indent="0" lvl="0" marL="127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Research Computing @ CU Boulder</a:t>
            </a:r>
            <a:endParaRPr/>
          </a:p>
        </p:txBody>
      </p:sp>
      <p:sp>
        <p:nvSpPr>
          <p:cNvPr id="432" name="Google Shape;432;p38"/>
          <p:cNvSpPr txBox="1"/>
          <p:nvPr/>
        </p:nvSpPr>
        <p:spPr>
          <a:xfrm>
            <a:off x="1026212" y="1662708"/>
            <a:ext cx="8599800" cy="26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3325">
            <a:spAutoFit/>
          </a:bodyPr>
          <a:lstStyle/>
          <a:p>
            <a:pPr indent="-242570" lvl="0" marL="25527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55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A process is a unique task; it may have threads</a:t>
            </a:r>
            <a:endParaRPr sz="25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42570" lvl="0" marL="25527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55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Examples:</a:t>
            </a:r>
            <a:endParaRPr sz="25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42569" lvl="1" marL="572135" marR="0" rtl="0" algn="l">
              <a:lnSpc>
                <a:spcPct val="100000"/>
              </a:lnSpc>
              <a:spcBef>
                <a:spcPts val="590"/>
              </a:spcBef>
              <a:spcAft>
                <a:spcPts val="0"/>
              </a:spcAft>
              <a:buClr>
                <a:srgbClr val="9CBEBD"/>
              </a:buClr>
              <a:buSzPts val="2300"/>
              <a:buFont typeface="Arial"/>
              <a:buChar char="•"/>
            </a:pPr>
            <a:r>
              <a:rPr b="0" i="0" lang="en-US" sz="2300" u="none" cap="none" strike="noStrike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Foreground vs background	( &amp; )</a:t>
            </a:r>
            <a:endParaRPr b="0" i="0" sz="2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42569" lvl="1" marL="572135" marR="0" rtl="0" algn="l">
              <a:lnSpc>
                <a:spcPct val="100000"/>
              </a:lnSpc>
              <a:spcBef>
                <a:spcPts val="605"/>
              </a:spcBef>
              <a:spcAft>
                <a:spcPts val="0"/>
              </a:spcAft>
              <a:buClr>
                <a:srgbClr val="9CBEBD"/>
              </a:buClr>
              <a:buSzPts val="2300"/>
              <a:buFont typeface="Arial"/>
              <a:buChar char="•"/>
            </a:pPr>
            <a:r>
              <a:rPr b="0" i="0" lang="en-US" sz="2300" u="none" cap="none" strike="noStrike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jobs command</a:t>
            </a:r>
            <a:endParaRPr b="0" i="0" sz="2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42569" lvl="1" marL="572135" marR="0" rtl="0" algn="l">
              <a:spcBef>
                <a:spcPts val="640"/>
              </a:spcBef>
              <a:spcAft>
                <a:spcPts val="0"/>
              </a:spcAft>
              <a:buClr>
                <a:srgbClr val="9CBEBD"/>
              </a:buClr>
              <a:buSzPts val="2300"/>
              <a:buFont typeface="Arial"/>
              <a:buChar char="•"/>
            </a:pPr>
            <a:r>
              <a:rPr b="0" i="0" lang="en-US" sz="2300" u="none" cap="none" strike="noStrike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Ctrl-C vs Ctrl-Z ; bg</a:t>
            </a:r>
            <a:endParaRPr b="0" i="0" sz="2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42569" lvl="1" marL="572135" marR="0" rtl="0" algn="l">
              <a:lnSpc>
                <a:spcPct val="100000"/>
              </a:lnSpc>
              <a:spcBef>
                <a:spcPts val="610"/>
              </a:spcBef>
              <a:spcAft>
                <a:spcPts val="0"/>
              </a:spcAft>
              <a:buClr>
                <a:srgbClr val="9CBEBD"/>
              </a:buClr>
              <a:buSzPts val="2300"/>
              <a:buFont typeface="Arial"/>
              <a:buChar char="•"/>
            </a:pPr>
            <a:r>
              <a:rPr b="0" i="0" lang="en-US" sz="2300" u="none" cap="none" strike="noStrike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kill</a:t>
            </a:r>
            <a:endParaRPr b="0" i="0" sz="2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3" name="Google Shape;433;p38"/>
          <p:cNvSpPr/>
          <p:nvPr/>
        </p:nvSpPr>
        <p:spPr>
          <a:xfrm>
            <a:off x="4206168" y="6323729"/>
            <a:ext cx="3505500" cy="3900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39"/>
          <p:cNvSpPr txBox="1"/>
          <p:nvPr>
            <p:ph type="title"/>
          </p:nvPr>
        </p:nvSpPr>
        <p:spPr>
          <a:xfrm>
            <a:off x="450029" y="307083"/>
            <a:ext cx="11502000" cy="136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8875">
            <a:spAutoFit/>
          </a:bodyPr>
          <a:lstStyle/>
          <a:p>
            <a:pPr indent="0" lvl="0" marL="12700" marR="5080" rtl="0" algn="l">
              <a:lnSpc>
                <a:spcPct val="1008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50"/>
              <a:buFont typeface="Arial Black"/>
              <a:buNone/>
            </a:pPr>
            <a:r>
              <a:rPr lang="en-US" sz="4350"/>
              <a:t>Process and Program </a:t>
            </a:r>
            <a:br>
              <a:rPr lang="en-US" sz="4350"/>
            </a:br>
            <a:r>
              <a:rPr lang="en-US" sz="4350"/>
              <a:t>related commands</a:t>
            </a:r>
            <a:endParaRPr sz="4350"/>
          </a:p>
        </p:txBody>
      </p:sp>
      <p:sp>
        <p:nvSpPr>
          <p:cNvPr id="439" name="Google Shape;439;p39"/>
          <p:cNvSpPr txBox="1"/>
          <p:nvPr>
            <p:ph idx="10" type="dt"/>
          </p:nvPr>
        </p:nvSpPr>
        <p:spPr>
          <a:xfrm>
            <a:off x="10913551" y="6347001"/>
            <a:ext cx="7050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69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6/25/18</a:t>
            </a:r>
            <a:endParaRPr/>
          </a:p>
        </p:txBody>
      </p:sp>
      <p:sp>
        <p:nvSpPr>
          <p:cNvPr id="440" name="Google Shape;440;p39"/>
          <p:cNvSpPr txBox="1"/>
          <p:nvPr>
            <p:ph idx="11" type="ftr"/>
          </p:nvPr>
        </p:nvSpPr>
        <p:spPr>
          <a:xfrm>
            <a:off x="4122303" y="6443053"/>
            <a:ext cx="41148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6975">
            <a:spAutoFit/>
          </a:bodyPr>
          <a:lstStyle/>
          <a:p>
            <a:pPr indent="0" lvl="0" marL="127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Research Computing @ CU Boulder</a:t>
            </a:r>
            <a:endParaRPr/>
          </a:p>
        </p:txBody>
      </p:sp>
      <p:sp>
        <p:nvSpPr>
          <p:cNvPr id="441" name="Google Shape;441;p39"/>
          <p:cNvSpPr txBox="1"/>
          <p:nvPr/>
        </p:nvSpPr>
        <p:spPr>
          <a:xfrm>
            <a:off x="878686" y="2097475"/>
            <a:ext cx="10220100" cy="29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60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0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ps </a:t>
            </a:r>
            <a:r>
              <a:rPr lang="en-US" sz="230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– lists processes (</a:t>
            </a:r>
            <a:r>
              <a:rPr lang="en-US" sz="2300">
                <a:solidFill>
                  <a:srgbClr val="2F2B20"/>
                </a:solidFill>
                <a:latin typeface="Courier New"/>
                <a:ea typeface="Courier New"/>
                <a:cs typeface="Courier New"/>
                <a:sym typeface="Courier New"/>
              </a:rPr>
              <a:t>ps -ef </a:t>
            </a:r>
            <a:r>
              <a:rPr lang="en-US" sz="230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lists all running processes)</a:t>
            </a:r>
            <a:endParaRPr sz="2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740"/>
              </a:spcBef>
              <a:spcAft>
                <a:spcPts val="0"/>
              </a:spcAft>
              <a:buNone/>
            </a:pPr>
            <a:r>
              <a:rPr b="1" lang="en-US" sz="230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top </a:t>
            </a:r>
            <a:r>
              <a:rPr lang="en-US" sz="230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– shows processes currently using the CPU</a:t>
            </a:r>
            <a:endParaRPr sz="2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5080" rtl="0" algn="l">
              <a:lnSpc>
                <a:spcPct val="1002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-US" sz="230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kill </a:t>
            </a:r>
            <a:r>
              <a:rPr lang="en-US" sz="230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– sends a signal to a process (kills process by default).  Target is Process-ID; found in 2</a:t>
            </a:r>
            <a:r>
              <a:rPr baseline="30000" lang="en-US" sz="230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nd </a:t>
            </a:r>
            <a:r>
              <a:rPr lang="en-US" sz="230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column of </a:t>
            </a:r>
            <a:r>
              <a:rPr lang="en-US" sz="2300">
                <a:solidFill>
                  <a:srgbClr val="2F2B20"/>
                </a:solidFill>
                <a:latin typeface="Courier New"/>
                <a:ea typeface="Courier New"/>
                <a:cs typeface="Courier New"/>
                <a:sym typeface="Courier New"/>
              </a:rPr>
              <a:t>ps -ef  </a:t>
            </a:r>
            <a:r>
              <a:rPr lang="en-US" sz="230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output.</a:t>
            </a:r>
            <a:endParaRPr sz="2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605"/>
              </a:spcBef>
              <a:spcAft>
                <a:spcPts val="0"/>
              </a:spcAft>
              <a:buNone/>
            </a:pPr>
            <a:r>
              <a:rPr b="1" lang="en-US" sz="230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jobs </a:t>
            </a:r>
            <a:r>
              <a:rPr lang="en-US" sz="230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– shows jobs currently in background</a:t>
            </a:r>
            <a:endParaRPr sz="2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1000125" rtl="0" algn="l">
              <a:lnSpc>
                <a:spcPct val="100000"/>
              </a:lnSpc>
              <a:spcBef>
                <a:spcPts val="645"/>
              </a:spcBef>
              <a:spcAft>
                <a:spcPts val="0"/>
              </a:spcAft>
              <a:buNone/>
            </a:pPr>
            <a:r>
              <a:rPr b="1" lang="en-US" sz="230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time</a:t>
            </a:r>
            <a:r>
              <a:rPr b="1" lang="en-US" sz="2300">
                <a:solidFill>
                  <a:srgbClr val="2F2B20"/>
                </a:solidFill>
              </a:rPr>
              <a:t> </a:t>
            </a:r>
            <a:r>
              <a:rPr lang="en-US" sz="230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– shows how much wall time and CPU time a  process has used</a:t>
            </a:r>
            <a:endParaRPr sz="2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610"/>
              </a:spcBef>
              <a:spcAft>
                <a:spcPts val="0"/>
              </a:spcAft>
              <a:buNone/>
            </a:pPr>
            <a:r>
              <a:rPr b="1" lang="en-US" sz="230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nice </a:t>
            </a:r>
            <a:r>
              <a:rPr lang="en-US" sz="230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– changes the priority of a process to get CPU time</a:t>
            </a:r>
            <a:endParaRPr sz="2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2" name="Google Shape;442;p39"/>
          <p:cNvSpPr/>
          <p:nvPr/>
        </p:nvSpPr>
        <p:spPr>
          <a:xfrm>
            <a:off x="4206168" y="6323729"/>
            <a:ext cx="3505500" cy="3900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40"/>
          <p:cNvSpPr txBox="1"/>
          <p:nvPr>
            <p:ph type="title"/>
          </p:nvPr>
        </p:nvSpPr>
        <p:spPr>
          <a:xfrm>
            <a:off x="878658" y="398200"/>
            <a:ext cx="8123100" cy="69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/>
              <a:t>Exercise 3: Processes</a:t>
            </a:r>
            <a:endParaRPr/>
          </a:p>
        </p:txBody>
      </p:sp>
      <p:sp>
        <p:nvSpPr>
          <p:cNvPr id="448" name="Google Shape;448;p40"/>
          <p:cNvSpPr txBox="1"/>
          <p:nvPr>
            <p:ph idx="11" type="ftr"/>
          </p:nvPr>
        </p:nvSpPr>
        <p:spPr>
          <a:xfrm>
            <a:off x="4122303" y="6443053"/>
            <a:ext cx="41148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6975">
            <a:spAutoFit/>
          </a:bodyPr>
          <a:lstStyle/>
          <a:p>
            <a:pPr indent="0" lvl="0" marL="127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Research Computing @ CU Boulder</a:t>
            </a:r>
            <a:endParaRPr/>
          </a:p>
        </p:txBody>
      </p:sp>
      <p:sp>
        <p:nvSpPr>
          <p:cNvPr id="449" name="Google Shape;449;p40"/>
          <p:cNvSpPr txBox="1"/>
          <p:nvPr/>
        </p:nvSpPr>
        <p:spPr>
          <a:xfrm>
            <a:off x="620408" y="1850205"/>
            <a:ext cx="11118600" cy="12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0800">
            <a:spAutoFit/>
          </a:bodyPr>
          <a:lstStyle/>
          <a:p>
            <a:pPr indent="-479425" lvl="0" marL="498475" marR="0" rtl="0" algn="l">
              <a:spcBef>
                <a:spcPts val="400"/>
              </a:spcBef>
              <a:spcAft>
                <a:spcPts val="0"/>
              </a:spcAft>
              <a:buClr>
                <a:srgbClr val="A9A57C"/>
              </a:buClr>
              <a:buSzPts val="2450"/>
              <a:buFont typeface="Arial"/>
              <a:buAutoNum type="arabicPeriod"/>
            </a:pPr>
            <a:r>
              <a:rPr lang="en-US" sz="2450">
                <a:solidFill>
                  <a:schemeClr val="dk1"/>
                </a:solidFill>
              </a:rPr>
              <a:t>List all of </a:t>
            </a:r>
            <a:r>
              <a:rPr i="1" lang="en-US" sz="2450">
                <a:solidFill>
                  <a:schemeClr val="dk1"/>
                </a:solidFill>
              </a:rPr>
              <a:t>your </a:t>
            </a:r>
            <a:r>
              <a:rPr lang="en-US" sz="2450">
                <a:solidFill>
                  <a:schemeClr val="dk1"/>
                </a:solidFill>
              </a:rPr>
              <a:t>current processes</a:t>
            </a:r>
            <a:endParaRPr sz="2450">
              <a:solidFill>
                <a:schemeClr val="dk1"/>
              </a:solidFill>
            </a:endParaRPr>
          </a:p>
          <a:p>
            <a:pPr indent="-479425" lvl="0" marL="498475" marR="0" rtl="0" algn="l">
              <a:spcBef>
                <a:spcPts val="400"/>
              </a:spcBef>
              <a:spcAft>
                <a:spcPts val="0"/>
              </a:spcAft>
              <a:buClr>
                <a:srgbClr val="A9A57C"/>
              </a:buClr>
              <a:buSzPts val="2450"/>
              <a:buAutoNum type="arabicPeriod"/>
            </a:pPr>
            <a:r>
              <a:rPr lang="en-US" sz="2450">
                <a:solidFill>
                  <a:schemeClr val="dk1"/>
                </a:solidFill>
              </a:rPr>
              <a:t>Monitor all current running processes in real time</a:t>
            </a:r>
            <a:endParaRPr sz="2450">
              <a:solidFill>
                <a:schemeClr val="dk1"/>
              </a:solidFill>
            </a:endParaRPr>
          </a:p>
          <a:p>
            <a:pPr indent="-479425" lvl="0" marL="498475" marR="0" rtl="0" algn="l">
              <a:spcBef>
                <a:spcPts val="400"/>
              </a:spcBef>
              <a:spcAft>
                <a:spcPts val="0"/>
              </a:spcAft>
              <a:buClr>
                <a:srgbClr val="A9A57C"/>
              </a:buClr>
              <a:buSzPts val="2450"/>
              <a:buAutoNum type="arabicPeriod"/>
            </a:pPr>
            <a:r>
              <a:rPr lang="en-US" sz="2450">
                <a:solidFill>
                  <a:schemeClr val="dk1"/>
                </a:solidFill>
              </a:rPr>
              <a:t>Find the process id (pid) of </a:t>
            </a:r>
            <a:r>
              <a:rPr i="1" lang="en-US" sz="2450">
                <a:solidFill>
                  <a:schemeClr val="dk1"/>
                </a:solidFill>
              </a:rPr>
              <a:t>your</a:t>
            </a:r>
            <a:r>
              <a:rPr lang="en-US" sz="2450">
                <a:solidFill>
                  <a:schemeClr val="dk1"/>
                </a:solidFill>
              </a:rPr>
              <a:t> top process</a:t>
            </a:r>
            <a:endParaRPr sz="2450">
              <a:solidFill>
                <a:schemeClr val="dk1"/>
              </a:solidFill>
            </a:endParaRPr>
          </a:p>
        </p:txBody>
      </p:sp>
      <p:sp>
        <p:nvSpPr>
          <p:cNvPr id="450" name="Google Shape;450;p40"/>
          <p:cNvSpPr/>
          <p:nvPr/>
        </p:nvSpPr>
        <p:spPr>
          <a:xfrm>
            <a:off x="4206168" y="6323729"/>
            <a:ext cx="3505500" cy="3900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41"/>
          <p:cNvSpPr txBox="1"/>
          <p:nvPr>
            <p:ph type="title"/>
          </p:nvPr>
        </p:nvSpPr>
        <p:spPr>
          <a:xfrm>
            <a:off x="838200" y="682940"/>
            <a:ext cx="10515600" cy="69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/>
              <a:t>Environment</a:t>
            </a:r>
            <a:endParaRPr/>
          </a:p>
        </p:txBody>
      </p:sp>
      <p:sp>
        <p:nvSpPr>
          <p:cNvPr id="456" name="Google Shape;456;p41"/>
          <p:cNvSpPr txBox="1"/>
          <p:nvPr>
            <p:ph idx="11" type="ftr"/>
          </p:nvPr>
        </p:nvSpPr>
        <p:spPr>
          <a:xfrm>
            <a:off x="4122303" y="6443053"/>
            <a:ext cx="41148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6975">
            <a:spAutoFit/>
          </a:bodyPr>
          <a:lstStyle/>
          <a:p>
            <a:pPr indent="0" lvl="0" marL="127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Research Computing @ CU Boulder</a:t>
            </a:r>
            <a:endParaRPr/>
          </a:p>
        </p:txBody>
      </p:sp>
      <p:sp>
        <p:nvSpPr>
          <p:cNvPr id="457" name="Google Shape;457;p41"/>
          <p:cNvSpPr txBox="1"/>
          <p:nvPr/>
        </p:nvSpPr>
        <p:spPr>
          <a:xfrm>
            <a:off x="1026211" y="1390661"/>
            <a:ext cx="10704000" cy="26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6500">
            <a:spAutoFit/>
          </a:bodyPr>
          <a:lstStyle/>
          <a:p>
            <a:pPr indent="-243203" lvl="0" marL="25590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55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Set up using shell and environment variables</a:t>
            </a:r>
            <a:endParaRPr sz="25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43203" lvl="1" marL="572135" marR="0" rtl="0" algn="l">
              <a:lnSpc>
                <a:spcPct val="100000"/>
              </a:lnSpc>
              <a:spcBef>
                <a:spcPts val="625"/>
              </a:spcBef>
              <a:spcAft>
                <a:spcPts val="0"/>
              </a:spcAft>
              <a:buClr>
                <a:srgbClr val="9CBEBD"/>
              </a:buClr>
              <a:buSzPts val="2300"/>
              <a:buFont typeface="Arial"/>
              <a:buChar char="•"/>
            </a:pPr>
            <a:r>
              <a:rPr b="0" i="0" lang="en-US" sz="2300" u="none" cap="none" strike="noStrike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shell: only effective in the current shell itself</a:t>
            </a:r>
            <a:endParaRPr b="0" i="0" sz="2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43203" lvl="1" marL="572135" marR="358775" rtl="0" algn="l">
              <a:lnSpc>
                <a:spcPct val="101400"/>
              </a:lnSpc>
              <a:spcBef>
                <a:spcPts val="565"/>
              </a:spcBef>
              <a:spcAft>
                <a:spcPts val="0"/>
              </a:spcAft>
              <a:buClr>
                <a:srgbClr val="9CBEBD"/>
              </a:buClr>
              <a:buSzPts val="2300"/>
              <a:buFont typeface="Arial"/>
              <a:buChar char="•"/>
            </a:pPr>
            <a:r>
              <a:rPr b="0" i="0" lang="en-US" sz="2300" u="none" cap="none" strike="noStrike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environment: carry forward to subsequent commands or  shells</a:t>
            </a:r>
            <a:endParaRPr b="0" i="0" sz="2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43203" lvl="0" marL="255903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55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Set default values at login time using </a:t>
            </a:r>
            <a:r>
              <a:rPr lang="en-US" sz="2750">
                <a:solidFill>
                  <a:srgbClr val="2F2B20"/>
                </a:solidFill>
                <a:latin typeface="Courier New"/>
                <a:ea typeface="Courier New"/>
                <a:cs typeface="Courier New"/>
                <a:sym typeface="Courier New"/>
              </a:rPr>
              <a:t>.bash_profile</a:t>
            </a:r>
            <a:endParaRPr sz="27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255903" marR="0" rtl="0" algn="l">
              <a:lnSpc>
                <a:spcPct val="100000"/>
              </a:lnSpc>
              <a:spcBef>
                <a:spcPts val="30"/>
              </a:spcBef>
              <a:spcAft>
                <a:spcPts val="0"/>
              </a:spcAft>
              <a:buNone/>
            </a:pPr>
            <a:r>
              <a:rPr lang="en-US" sz="255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(or </a:t>
            </a:r>
            <a:r>
              <a:rPr lang="en-US" sz="2750">
                <a:solidFill>
                  <a:srgbClr val="2F2B20"/>
                </a:solidFill>
                <a:latin typeface="Courier New"/>
                <a:ea typeface="Courier New"/>
                <a:cs typeface="Courier New"/>
                <a:sym typeface="Courier New"/>
              </a:rPr>
              <a:t>.profile</a:t>
            </a:r>
            <a:r>
              <a:rPr lang="en-US" sz="255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).	Non-login interactive shells will read</a:t>
            </a:r>
            <a:endParaRPr sz="25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255903" marR="0" rtl="0" algn="l">
              <a:lnSpc>
                <a:spcPct val="100000"/>
              </a:lnSpc>
              <a:spcBef>
                <a:spcPts val="35"/>
              </a:spcBef>
              <a:spcAft>
                <a:spcPts val="0"/>
              </a:spcAft>
              <a:buNone/>
            </a:pPr>
            <a:r>
              <a:rPr lang="en-US" sz="2550">
                <a:solidFill>
                  <a:srgbClr val="2F2B20"/>
                </a:solidFill>
                <a:latin typeface="Courier New"/>
                <a:ea typeface="Courier New"/>
                <a:cs typeface="Courier New"/>
                <a:sym typeface="Courier New"/>
              </a:rPr>
              <a:t>.bashrc </a:t>
            </a:r>
            <a:r>
              <a:rPr lang="en-US" sz="255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instead.</a:t>
            </a:r>
            <a:endParaRPr sz="25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8" name="Google Shape;458;p41"/>
          <p:cNvSpPr txBox="1"/>
          <p:nvPr/>
        </p:nvSpPr>
        <p:spPr>
          <a:xfrm>
            <a:off x="1026211" y="4062244"/>
            <a:ext cx="6226800" cy="5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-242570" lvl="0" marL="25527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3200"/>
              <a:buFont typeface="Arial"/>
              <a:buChar char="•"/>
            </a:pPr>
            <a:r>
              <a:rPr lang="en-US" sz="3200">
                <a:solidFill>
                  <a:srgbClr val="2F2B20"/>
                </a:solidFill>
                <a:latin typeface="Courier New"/>
                <a:ea typeface="Courier New"/>
                <a:cs typeface="Courier New"/>
                <a:sym typeface="Courier New"/>
              </a:rPr>
              <a:t>var_name[=value]</a:t>
            </a:r>
            <a:endParaRPr sz="3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59" name="Google Shape;459;p41"/>
          <p:cNvSpPr txBox="1"/>
          <p:nvPr/>
        </p:nvSpPr>
        <p:spPr>
          <a:xfrm>
            <a:off x="7820290" y="4104400"/>
            <a:ext cx="1039200" cy="4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6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5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(shell)</a:t>
            </a:r>
            <a:endParaRPr sz="25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0" name="Google Shape;460;p41"/>
          <p:cNvSpPr txBox="1"/>
          <p:nvPr/>
        </p:nvSpPr>
        <p:spPr>
          <a:xfrm>
            <a:off x="1026211" y="4548900"/>
            <a:ext cx="9786000" cy="5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-243203" lvl="0" marL="25590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3200"/>
              <a:buFont typeface="Arial"/>
              <a:buChar char="•"/>
            </a:pPr>
            <a:r>
              <a:rPr lang="en-US" sz="3200">
                <a:solidFill>
                  <a:srgbClr val="2F2B20"/>
                </a:solidFill>
                <a:latin typeface="Courier New"/>
                <a:ea typeface="Courier New"/>
                <a:cs typeface="Courier New"/>
                <a:sym typeface="Courier New"/>
              </a:rPr>
              <a:t>export VAR_NAME[=value] </a:t>
            </a:r>
            <a:r>
              <a:rPr lang="en-US" sz="255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(environment)</a:t>
            </a:r>
            <a:endParaRPr sz="25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1" name="Google Shape;461;p41"/>
          <p:cNvSpPr txBox="1"/>
          <p:nvPr/>
        </p:nvSpPr>
        <p:spPr>
          <a:xfrm>
            <a:off x="1026211" y="5033840"/>
            <a:ext cx="1149900" cy="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-243203" lvl="0" marL="25590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3000"/>
              <a:buFont typeface="Arial"/>
              <a:buChar char="•"/>
            </a:pPr>
            <a:r>
              <a:rPr lang="en-US" sz="3000">
                <a:solidFill>
                  <a:srgbClr val="2F2B20"/>
                </a:solidFill>
                <a:latin typeface="Courier New"/>
                <a:ea typeface="Courier New"/>
                <a:cs typeface="Courier New"/>
                <a:sym typeface="Courier New"/>
              </a:rPr>
              <a:t>env</a:t>
            </a:r>
            <a:endParaRPr sz="3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62" name="Google Shape;462;p41"/>
          <p:cNvSpPr txBox="1"/>
          <p:nvPr/>
        </p:nvSpPr>
        <p:spPr>
          <a:xfrm>
            <a:off x="2616205" y="5065111"/>
            <a:ext cx="4396500" cy="4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6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5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(shows current variables)</a:t>
            </a:r>
            <a:endParaRPr sz="25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3" name="Google Shape;463;p41"/>
          <p:cNvSpPr txBox="1"/>
          <p:nvPr/>
        </p:nvSpPr>
        <p:spPr>
          <a:xfrm>
            <a:off x="1026211" y="5498404"/>
            <a:ext cx="2797200" cy="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-243203" lvl="0" marL="25590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3000"/>
              <a:buFont typeface="Arial"/>
              <a:buChar char="•"/>
            </a:pPr>
            <a:r>
              <a:rPr lang="en-US" sz="3000">
                <a:solidFill>
                  <a:srgbClr val="2F2B20"/>
                </a:solidFill>
                <a:latin typeface="Courier New"/>
                <a:ea typeface="Courier New"/>
                <a:cs typeface="Courier New"/>
                <a:sym typeface="Courier New"/>
              </a:rPr>
              <a:t>$VAR_NAME</a:t>
            </a:r>
            <a:endParaRPr sz="3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64" name="Google Shape;464;p41"/>
          <p:cNvSpPr txBox="1"/>
          <p:nvPr/>
        </p:nvSpPr>
        <p:spPr>
          <a:xfrm>
            <a:off x="4341432" y="5546964"/>
            <a:ext cx="4648200" cy="4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6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5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(refers to value of variable)</a:t>
            </a:r>
            <a:endParaRPr sz="25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5" name="Google Shape;465;p41"/>
          <p:cNvSpPr/>
          <p:nvPr/>
        </p:nvSpPr>
        <p:spPr>
          <a:xfrm>
            <a:off x="4206168" y="6323729"/>
            <a:ext cx="3505500" cy="3900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5"/>
          <p:cNvSpPr txBox="1"/>
          <p:nvPr>
            <p:ph type="title"/>
          </p:nvPr>
        </p:nvSpPr>
        <p:spPr>
          <a:xfrm>
            <a:off x="878686" y="398202"/>
            <a:ext cx="2309091" cy="68993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/>
              <a:t>Outline</a:t>
            </a:r>
            <a:endParaRPr/>
          </a:p>
        </p:txBody>
      </p:sp>
      <p:sp>
        <p:nvSpPr>
          <p:cNvPr id="107" name="Google Shape;107;p15"/>
          <p:cNvSpPr txBox="1"/>
          <p:nvPr>
            <p:ph idx="11" type="ftr"/>
          </p:nvPr>
        </p:nvSpPr>
        <p:spPr>
          <a:xfrm>
            <a:off x="4122303" y="6443053"/>
            <a:ext cx="4114800" cy="19171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6975">
            <a:spAutoFit/>
          </a:bodyPr>
          <a:lstStyle/>
          <a:p>
            <a:pPr indent="0" lvl="0" marL="127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Research Computing @ CU Boulder</a:t>
            </a:r>
            <a:endParaRPr/>
          </a:p>
        </p:txBody>
      </p:sp>
      <p:sp>
        <p:nvSpPr>
          <p:cNvPr id="108" name="Google Shape;108;p15"/>
          <p:cNvSpPr txBox="1"/>
          <p:nvPr>
            <p:ph idx="12" type="sldNum"/>
          </p:nvPr>
        </p:nvSpPr>
        <p:spPr>
          <a:xfrm>
            <a:off x="8610600" y="6393809"/>
            <a:ext cx="682920" cy="29020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104500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9" name="Google Shape;109;p15"/>
          <p:cNvSpPr txBox="1"/>
          <p:nvPr/>
        </p:nvSpPr>
        <p:spPr>
          <a:xfrm>
            <a:off x="878686" y="1395246"/>
            <a:ext cx="9782700" cy="37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3325">
            <a:spAutoFit/>
          </a:bodyPr>
          <a:lstStyle/>
          <a:p>
            <a:pPr indent="-243840" lvl="0" marL="3778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55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What is Linux?</a:t>
            </a:r>
            <a:endParaRPr sz="25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43840" lvl="0" marL="377825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55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Why use Linux?</a:t>
            </a:r>
            <a:endParaRPr sz="25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43840" lvl="0" marL="377825" marR="0" rtl="0" algn="l">
              <a:lnSpc>
                <a:spcPct val="100000"/>
              </a:lnSpc>
              <a:spcBef>
                <a:spcPts val="605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55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What happens when you log in?</a:t>
            </a:r>
            <a:endParaRPr sz="25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43840" lvl="0" marL="377825" marR="0" rtl="0" algn="l">
              <a:lnSpc>
                <a:spcPct val="100000"/>
              </a:lnSpc>
              <a:spcBef>
                <a:spcPts val="61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55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Shells and environment</a:t>
            </a:r>
            <a:endParaRPr sz="25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43840" lvl="0" marL="377825" marR="0" rtl="0" algn="l">
              <a:lnSpc>
                <a:spcPct val="100000"/>
              </a:lnSpc>
              <a:spcBef>
                <a:spcPts val="605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55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Files / Directories / Filesystems</a:t>
            </a:r>
            <a:endParaRPr sz="2550">
              <a:solidFill>
                <a:schemeClr val="dk1"/>
              </a:solidFill>
            </a:endParaRPr>
          </a:p>
          <a:p>
            <a:pPr indent="-243840" lvl="0" marL="377825" marR="0" rtl="0" algn="l">
              <a:lnSpc>
                <a:spcPct val="100000"/>
              </a:lnSpc>
              <a:spcBef>
                <a:spcPts val="605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550">
                <a:solidFill>
                  <a:srgbClr val="2F2B20"/>
                </a:solidFill>
              </a:rPr>
              <a:t>Commands</a:t>
            </a:r>
            <a:endParaRPr sz="2550">
              <a:solidFill>
                <a:schemeClr val="dk1"/>
              </a:solidFill>
            </a:endParaRPr>
          </a:p>
          <a:p>
            <a:pPr indent="-243840" lvl="0" marL="377825" marR="0" rtl="0" algn="l">
              <a:lnSpc>
                <a:spcPct val="100000"/>
              </a:lnSpc>
              <a:spcBef>
                <a:spcPts val="605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55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Processes</a:t>
            </a:r>
            <a:endParaRPr sz="25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43840" lvl="0" marL="377825" marR="0" rtl="0" algn="l">
              <a:lnSpc>
                <a:spcPct val="100000"/>
              </a:lnSpc>
              <a:spcBef>
                <a:spcPts val="605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55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More about shells</a:t>
            </a:r>
            <a:endParaRPr sz="25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15"/>
          <p:cNvSpPr/>
          <p:nvPr/>
        </p:nvSpPr>
        <p:spPr>
          <a:xfrm>
            <a:off x="4206168" y="6323729"/>
            <a:ext cx="3505479" cy="390011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42"/>
          <p:cNvSpPr txBox="1"/>
          <p:nvPr>
            <p:ph type="title"/>
          </p:nvPr>
        </p:nvSpPr>
        <p:spPr>
          <a:xfrm>
            <a:off x="878687" y="398202"/>
            <a:ext cx="5122200" cy="69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/>
              <a:t>Useful variables</a:t>
            </a:r>
            <a:endParaRPr/>
          </a:p>
        </p:txBody>
      </p:sp>
      <p:sp>
        <p:nvSpPr>
          <p:cNvPr id="471" name="Google Shape;471;p42"/>
          <p:cNvSpPr txBox="1"/>
          <p:nvPr>
            <p:ph idx="11" type="ftr"/>
          </p:nvPr>
        </p:nvSpPr>
        <p:spPr>
          <a:xfrm>
            <a:off x="4122303" y="6443053"/>
            <a:ext cx="41148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6975">
            <a:spAutoFit/>
          </a:bodyPr>
          <a:lstStyle/>
          <a:p>
            <a:pPr indent="0" lvl="0" marL="127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Research Computing @ CU Boulder</a:t>
            </a:r>
            <a:endParaRPr/>
          </a:p>
        </p:txBody>
      </p:sp>
      <p:sp>
        <p:nvSpPr>
          <p:cNvPr id="472" name="Google Shape;472;p42"/>
          <p:cNvSpPr txBox="1"/>
          <p:nvPr/>
        </p:nvSpPr>
        <p:spPr>
          <a:xfrm>
            <a:off x="1026212" y="1209675"/>
            <a:ext cx="10185300" cy="48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600">
            <a:spAutoFit/>
          </a:bodyPr>
          <a:lstStyle/>
          <a:p>
            <a:pPr indent="-243203" lvl="0" marL="25590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3000"/>
              <a:buFont typeface="Arial"/>
              <a:buChar char="•"/>
            </a:pPr>
            <a:r>
              <a:rPr lang="en-US" sz="3000">
                <a:solidFill>
                  <a:srgbClr val="2F2B20"/>
                </a:solidFill>
                <a:latin typeface="Courier New"/>
                <a:ea typeface="Courier New"/>
                <a:cs typeface="Courier New"/>
                <a:sym typeface="Courier New"/>
              </a:rPr>
              <a:t>PATH</a:t>
            </a:r>
            <a:r>
              <a:rPr lang="en-US" sz="230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: directories to search for commands</a:t>
            </a:r>
            <a:endParaRPr sz="2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43203" lvl="0" marL="255903" marR="0" rtl="0" algn="l">
              <a:lnSpc>
                <a:spcPct val="100000"/>
              </a:lnSpc>
              <a:spcBef>
                <a:spcPts val="335"/>
              </a:spcBef>
              <a:spcAft>
                <a:spcPts val="0"/>
              </a:spcAft>
              <a:buClr>
                <a:srgbClr val="A9A57C"/>
              </a:buClr>
              <a:buSzPts val="3000"/>
              <a:buFont typeface="Arial"/>
              <a:buChar char="•"/>
            </a:pPr>
            <a:r>
              <a:rPr lang="en-US" sz="3000">
                <a:solidFill>
                  <a:srgbClr val="2F2B20"/>
                </a:solidFill>
                <a:latin typeface="Courier New"/>
                <a:ea typeface="Courier New"/>
                <a:cs typeface="Courier New"/>
                <a:sym typeface="Courier New"/>
              </a:rPr>
              <a:t>HOME</a:t>
            </a:r>
            <a:r>
              <a:rPr lang="en-US" sz="230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: home directory</a:t>
            </a:r>
            <a:endParaRPr sz="2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43203" lvl="0" marL="255903" marR="0" rtl="0" algn="l">
              <a:lnSpc>
                <a:spcPct val="100000"/>
              </a:lnSpc>
              <a:spcBef>
                <a:spcPts val="335"/>
              </a:spcBef>
              <a:spcAft>
                <a:spcPts val="0"/>
              </a:spcAft>
              <a:buClr>
                <a:srgbClr val="A9A57C"/>
              </a:buClr>
              <a:buSzPts val="3000"/>
              <a:buFont typeface="Arial"/>
              <a:buChar char="•"/>
            </a:pPr>
            <a:r>
              <a:rPr lang="en-US" sz="3000">
                <a:solidFill>
                  <a:srgbClr val="2F2B20"/>
                </a:solidFill>
                <a:latin typeface="Courier New"/>
                <a:ea typeface="Courier New"/>
                <a:cs typeface="Courier New"/>
                <a:sym typeface="Courier New"/>
              </a:rPr>
              <a:t>DISPLAY</a:t>
            </a:r>
            <a:r>
              <a:rPr lang="en-US" sz="230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: screen where graphical output will appear</a:t>
            </a:r>
            <a:endParaRPr sz="2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43203" lvl="0" marL="255903" marR="0" rtl="0" algn="l">
              <a:lnSpc>
                <a:spcPct val="100000"/>
              </a:lnSpc>
              <a:spcBef>
                <a:spcPts val="330"/>
              </a:spcBef>
              <a:spcAft>
                <a:spcPts val="0"/>
              </a:spcAft>
              <a:buClr>
                <a:srgbClr val="A9A57C"/>
              </a:buClr>
              <a:buSzPts val="3000"/>
              <a:buFont typeface="Arial"/>
              <a:buChar char="•"/>
            </a:pPr>
            <a:r>
              <a:rPr lang="en-US" sz="3000">
                <a:solidFill>
                  <a:srgbClr val="2F2B20"/>
                </a:solidFill>
                <a:latin typeface="Courier New"/>
                <a:ea typeface="Courier New"/>
                <a:cs typeface="Courier New"/>
                <a:sym typeface="Courier New"/>
              </a:rPr>
              <a:t>MANPATH</a:t>
            </a:r>
            <a:r>
              <a:rPr lang="en-US" sz="230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: directories to search for manual pages</a:t>
            </a:r>
            <a:endParaRPr sz="2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43203" lvl="0" marL="255903" marR="0" rtl="0" algn="l">
              <a:lnSpc>
                <a:spcPct val="100000"/>
              </a:lnSpc>
              <a:spcBef>
                <a:spcPts val="335"/>
              </a:spcBef>
              <a:spcAft>
                <a:spcPts val="0"/>
              </a:spcAft>
              <a:buClr>
                <a:srgbClr val="A9A57C"/>
              </a:buClr>
              <a:buSzPts val="3000"/>
              <a:buFont typeface="Arial"/>
              <a:buChar char="•"/>
            </a:pPr>
            <a:r>
              <a:rPr lang="en-US" sz="3000">
                <a:solidFill>
                  <a:srgbClr val="2F2B20"/>
                </a:solidFill>
                <a:latin typeface="Courier New"/>
                <a:ea typeface="Courier New"/>
                <a:cs typeface="Courier New"/>
                <a:sym typeface="Courier New"/>
              </a:rPr>
              <a:t>LANG</a:t>
            </a:r>
            <a:r>
              <a:rPr lang="en-US" sz="230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: current language encoding</a:t>
            </a:r>
            <a:endParaRPr sz="2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43203" lvl="0" marL="255903" marR="0" rtl="0" algn="l">
              <a:lnSpc>
                <a:spcPct val="100000"/>
              </a:lnSpc>
              <a:spcBef>
                <a:spcPts val="335"/>
              </a:spcBef>
              <a:spcAft>
                <a:spcPts val="0"/>
              </a:spcAft>
              <a:buClr>
                <a:srgbClr val="A9A57C"/>
              </a:buClr>
              <a:buSzPts val="3000"/>
              <a:buFont typeface="Arial"/>
              <a:buChar char="•"/>
            </a:pPr>
            <a:r>
              <a:rPr lang="en-US" sz="3000">
                <a:solidFill>
                  <a:srgbClr val="2F2B20"/>
                </a:solidFill>
                <a:latin typeface="Courier New"/>
                <a:ea typeface="Courier New"/>
                <a:cs typeface="Courier New"/>
                <a:sym typeface="Courier New"/>
              </a:rPr>
              <a:t>PWD</a:t>
            </a:r>
            <a:r>
              <a:rPr lang="en-US" sz="230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: current working directory</a:t>
            </a:r>
            <a:endParaRPr sz="2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43203" lvl="0" marL="255903" marR="0" rtl="0" algn="l">
              <a:lnSpc>
                <a:spcPct val="100000"/>
              </a:lnSpc>
              <a:spcBef>
                <a:spcPts val="330"/>
              </a:spcBef>
              <a:spcAft>
                <a:spcPts val="0"/>
              </a:spcAft>
              <a:buClr>
                <a:srgbClr val="A9A57C"/>
              </a:buClr>
              <a:buSzPts val="3000"/>
              <a:buFont typeface="Arial"/>
              <a:buChar char="•"/>
            </a:pPr>
            <a:r>
              <a:rPr lang="en-US" sz="3000">
                <a:solidFill>
                  <a:srgbClr val="2F2B20"/>
                </a:solidFill>
                <a:latin typeface="Courier New"/>
                <a:ea typeface="Courier New"/>
                <a:cs typeface="Courier New"/>
                <a:sym typeface="Courier New"/>
              </a:rPr>
              <a:t>USER</a:t>
            </a:r>
            <a:r>
              <a:rPr lang="en-US" sz="230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: username</a:t>
            </a:r>
            <a:endParaRPr sz="2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43203" lvl="0" marL="255903" marR="429894" rtl="0" algn="l">
              <a:lnSpc>
                <a:spcPct val="97700"/>
              </a:lnSpc>
              <a:spcBef>
                <a:spcPts val="420"/>
              </a:spcBef>
              <a:spcAft>
                <a:spcPts val="0"/>
              </a:spcAft>
              <a:buClr>
                <a:srgbClr val="A9A57C"/>
              </a:buClr>
              <a:buSzPts val="3000"/>
              <a:buFont typeface="Arial"/>
              <a:buChar char="•"/>
            </a:pPr>
            <a:r>
              <a:rPr lang="en-US" sz="3000">
                <a:solidFill>
                  <a:srgbClr val="2F2B20"/>
                </a:solidFill>
                <a:latin typeface="Courier New"/>
                <a:ea typeface="Courier New"/>
                <a:cs typeface="Courier New"/>
                <a:sym typeface="Courier New"/>
              </a:rPr>
              <a:t>LD_LIBRARY_PATH</a:t>
            </a:r>
            <a:r>
              <a:rPr lang="en-US" sz="230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: directories to search for shared  objects (dynamically-loaded libs)</a:t>
            </a:r>
            <a:endParaRPr sz="2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43203" lvl="0" marL="255903" marR="5080" rtl="0" algn="l">
              <a:lnSpc>
                <a:spcPct val="97700"/>
              </a:lnSpc>
              <a:spcBef>
                <a:spcPts val="254"/>
              </a:spcBef>
              <a:spcAft>
                <a:spcPts val="0"/>
              </a:spcAft>
              <a:buClr>
                <a:srgbClr val="A9A57C"/>
              </a:buClr>
              <a:buSzPts val="3000"/>
              <a:buFont typeface="Arial"/>
              <a:buChar char="•"/>
            </a:pPr>
            <a:r>
              <a:rPr lang="en-US" sz="3000">
                <a:solidFill>
                  <a:srgbClr val="2F2B20"/>
                </a:solidFill>
                <a:latin typeface="Courier New"/>
                <a:ea typeface="Courier New"/>
                <a:cs typeface="Courier New"/>
                <a:sym typeface="Courier New"/>
              </a:rPr>
              <a:t>LM_LICENSE_FILE</a:t>
            </a:r>
            <a:r>
              <a:rPr lang="en-US" sz="230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: files to search for FlexLM software  licenses</a:t>
            </a:r>
            <a:endParaRPr sz="2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3" name="Google Shape;473;p42"/>
          <p:cNvSpPr/>
          <p:nvPr/>
        </p:nvSpPr>
        <p:spPr>
          <a:xfrm>
            <a:off x="4206168" y="6323729"/>
            <a:ext cx="3505500" cy="3900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43"/>
          <p:cNvSpPr txBox="1"/>
          <p:nvPr>
            <p:ph type="title"/>
          </p:nvPr>
        </p:nvSpPr>
        <p:spPr>
          <a:xfrm>
            <a:off x="878687" y="398202"/>
            <a:ext cx="3367500" cy="69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/>
              <a:t>Exercise 4</a:t>
            </a:r>
            <a:endParaRPr/>
          </a:p>
        </p:txBody>
      </p:sp>
      <p:sp>
        <p:nvSpPr>
          <p:cNvPr id="479" name="Google Shape;479;p43"/>
          <p:cNvSpPr txBox="1"/>
          <p:nvPr>
            <p:ph idx="11" type="ftr"/>
          </p:nvPr>
        </p:nvSpPr>
        <p:spPr>
          <a:xfrm>
            <a:off x="4122303" y="6443053"/>
            <a:ext cx="41148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6975">
            <a:spAutoFit/>
          </a:bodyPr>
          <a:lstStyle/>
          <a:p>
            <a:pPr indent="0" lvl="0" marL="127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Research Computing @ CU Boulder</a:t>
            </a:r>
            <a:endParaRPr/>
          </a:p>
        </p:txBody>
      </p:sp>
      <p:sp>
        <p:nvSpPr>
          <p:cNvPr id="480" name="Google Shape;480;p43"/>
          <p:cNvSpPr txBox="1"/>
          <p:nvPr/>
        </p:nvSpPr>
        <p:spPr>
          <a:xfrm>
            <a:off x="1026211" y="1305842"/>
            <a:ext cx="10211700" cy="24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600">
            <a:spAutoFit/>
          </a:bodyPr>
          <a:lstStyle/>
          <a:p>
            <a:pPr indent="-324483" lvl="0" marL="49910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None/>
            </a:pPr>
            <a:r>
              <a:t/>
            </a:r>
            <a:endParaRPr sz="2550">
              <a:solidFill>
                <a:srgbClr val="2F2B2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None/>
            </a:pPr>
            <a:r>
              <a:rPr lang="en-US" sz="255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Screen dump your whole environment. Type:</a:t>
            </a:r>
            <a:endParaRPr sz="25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508000" marR="0" rtl="0" algn="l">
              <a:lnSpc>
                <a:spcPct val="100000"/>
              </a:lnSpc>
              <a:spcBef>
                <a:spcPts val="49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env</a:t>
            </a:r>
            <a:endParaRPr sz="23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508000" marR="0" rtl="0" algn="l">
              <a:lnSpc>
                <a:spcPct val="100000"/>
              </a:lnSpc>
              <a:spcBef>
                <a:spcPts val="49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508000" marR="0" rtl="0" algn="l">
              <a:lnSpc>
                <a:spcPct val="100000"/>
              </a:lnSpc>
              <a:spcBef>
                <a:spcPts val="490"/>
              </a:spcBef>
              <a:spcAft>
                <a:spcPts val="0"/>
              </a:spcAft>
              <a:buNone/>
            </a:pPr>
            <a:br>
              <a:rPr lang="en-US" sz="23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endParaRPr sz="23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81" name="Google Shape;481;p43"/>
          <p:cNvSpPr/>
          <p:nvPr/>
        </p:nvSpPr>
        <p:spPr>
          <a:xfrm>
            <a:off x="4206168" y="6323729"/>
            <a:ext cx="3505500" cy="3900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44"/>
          <p:cNvSpPr txBox="1"/>
          <p:nvPr>
            <p:ph type="title"/>
          </p:nvPr>
        </p:nvSpPr>
        <p:spPr>
          <a:xfrm>
            <a:off x="878687" y="398202"/>
            <a:ext cx="3515100" cy="69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/>
              <a:t>File editing</a:t>
            </a:r>
            <a:endParaRPr/>
          </a:p>
        </p:txBody>
      </p:sp>
      <p:sp>
        <p:nvSpPr>
          <p:cNvPr id="487" name="Google Shape;487;p44"/>
          <p:cNvSpPr txBox="1"/>
          <p:nvPr>
            <p:ph idx="11" type="ftr"/>
          </p:nvPr>
        </p:nvSpPr>
        <p:spPr>
          <a:xfrm>
            <a:off x="4122303" y="6443053"/>
            <a:ext cx="41148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6975">
            <a:spAutoFit/>
          </a:bodyPr>
          <a:lstStyle/>
          <a:p>
            <a:pPr indent="0" lvl="0" marL="127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Research Computing @ CU Boulder</a:t>
            </a:r>
            <a:endParaRPr/>
          </a:p>
        </p:txBody>
      </p:sp>
      <p:sp>
        <p:nvSpPr>
          <p:cNvPr id="488" name="Google Shape;488;p44"/>
          <p:cNvSpPr txBox="1"/>
          <p:nvPr/>
        </p:nvSpPr>
        <p:spPr>
          <a:xfrm>
            <a:off x="878687" y="1732152"/>
            <a:ext cx="10141500" cy="3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600">
            <a:spAutoFit/>
          </a:bodyPr>
          <a:lstStyle/>
          <a:p>
            <a:pPr indent="-243840" lvl="0" marL="377825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b="1" lang="en-US" sz="255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nano </a:t>
            </a:r>
            <a:r>
              <a:rPr lang="en-US" sz="255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– simple and intuitive to get started with; not very  feature-ful; keyboard driven</a:t>
            </a:r>
            <a:endParaRPr sz="25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43840" lvl="0" marL="377825" marR="26669" rtl="0" algn="l">
              <a:lnSpc>
                <a:spcPct val="100000"/>
              </a:lnSpc>
              <a:spcBef>
                <a:spcPts val="645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b="1" lang="en-US" sz="255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vi/vim </a:t>
            </a:r>
            <a:r>
              <a:rPr lang="en-US" sz="255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– universal; keyboard driven; powerful but some  learning curve required</a:t>
            </a:r>
            <a:endParaRPr sz="25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43840" lvl="0" marL="377825" marR="122554" rtl="0" algn="l">
              <a:lnSpc>
                <a:spcPct val="100000"/>
              </a:lnSpc>
              <a:spcBef>
                <a:spcPts val="615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b="1" lang="en-US" sz="255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emacs </a:t>
            </a:r>
            <a:r>
              <a:rPr lang="en-US" sz="255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– keyboard or GUI versions; helpful extensions  for programmers; well-documented</a:t>
            </a:r>
            <a:endParaRPr sz="25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43840" lvl="0" marL="377825" marR="0" rtl="0" algn="l">
              <a:lnSpc>
                <a:spcPct val="100000"/>
              </a:lnSpc>
              <a:spcBef>
                <a:spcPts val="615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b="1" lang="en-US" sz="255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LibreOffice </a:t>
            </a:r>
            <a:r>
              <a:rPr lang="en-US" sz="255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– for WYSIWYG</a:t>
            </a:r>
            <a:endParaRPr sz="2550">
              <a:solidFill>
                <a:srgbClr val="2F2B2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43840" lvl="0" marL="377825" marR="0" rtl="0" algn="l">
              <a:lnSpc>
                <a:spcPct val="100000"/>
              </a:lnSpc>
              <a:spcBef>
                <a:spcPts val="615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55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Use a local editor via an SFTP program to remotely edit files.</a:t>
            </a:r>
            <a:endParaRPr sz="25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9" name="Google Shape;489;p44"/>
          <p:cNvSpPr/>
          <p:nvPr/>
        </p:nvSpPr>
        <p:spPr>
          <a:xfrm>
            <a:off x="4206168" y="6323729"/>
            <a:ext cx="3505500" cy="3900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45"/>
          <p:cNvSpPr txBox="1"/>
          <p:nvPr>
            <p:ph type="title"/>
          </p:nvPr>
        </p:nvSpPr>
        <p:spPr>
          <a:xfrm>
            <a:off x="878686" y="398202"/>
            <a:ext cx="8067900" cy="69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/>
              <a:t>Modes (aka permissions)</a:t>
            </a:r>
            <a:endParaRPr/>
          </a:p>
        </p:txBody>
      </p:sp>
      <p:sp>
        <p:nvSpPr>
          <p:cNvPr id="495" name="Google Shape;495;p45"/>
          <p:cNvSpPr txBox="1"/>
          <p:nvPr>
            <p:ph idx="11" type="ftr"/>
          </p:nvPr>
        </p:nvSpPr>
        <p:spPr>
          <a:xfrm>
            <a:off x="4122303" y="6443053"/>
            <a:ext cx="41148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6975">
            <a:spAutoFit/>
          </a:bodyPr>
          <a:lstStyle/>
          <a:p>
            <a:pPr indent="0" lvl="0" marL="127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Research Computing @ CU Boulder</a:t>
            </a:r>
            <a:endParaRPr/>
          </a:p>
        </p:txBody>
      </p:sp>
      <p:sp>
        <p:nvSpPr>
          <p:cNvPr id="496" name="Google Shape;496;p45"/>
          <p:cNvSpPr txBox="1"/>
          <p:nvPr/>
        </p:nvSpPr>
        <p:spPr>
          <a:xfrm>
            <a:off x="1026212" y="1560329"/>
            <a:ext cx="3589200" cy="4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600">
            <a:spAutoFit/>
          </a:bodyPr>
          <a:lstStyle/>
          <a:p>
            <a:pPr indent="-243203" lvl="0" marL="25590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55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3 classes of users:</a:t>
            </a:r>
            <a:endParaRPr sz="25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7" name="Google Shape;497;p45"/>
          <p:cNvSpPr txBox="1"/>
          <p:nvPr/>
        </p:nvSpPr>
        <p:spPr>
          <a:xfrm>
            <a:off x="3251795" y="1971169"/>
            <a:ext cx="1983600" cy="3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65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30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aka “owner”</a:t>
            </a:r>
            <a:endParaRPr sz="2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8" name="Google Shape;498;p45"/>
          <p:cNvSpPr txBox="1"/>
          <p:nvPr/>
        </p:nvSpPr>
        <p:spPr>
          <a:xfrm>
            <a:off x="1409778" y="1907610"/>
            <a:ext cx="1831200" cy="13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8900">
            <a:spAutoFit/>
          </a:bodyPr>
          <a:lstStyle/>
          <a:p>
            <a:pPr indent="-243203" lvl="0" marL="25590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CBEBD"/>
              </a:buClr>
              <a:buSzPts val="2300"/>
              <a:buFont typeface="Arial"/>
              <a:buChar char="•"/>
            </a:pPr>
            <a:r>
              <a:rPr lang="en-US" sz="230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User (u)</a:t>
            </a:r>
            <a:endParaRPr sz="2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43203" lvl="0" marL="255903" marR="0" rtl="0" algn="l">
              <a:lnSpc>
                <a:spcPct val="100000"/>
              </a:lnSpc>
              <a:spcBef>
                <a:spcPts val="605"/>
              </a:spcBef>
              <a:spcAft>
                <a:spcPts val="0"/>
              </a:spcAft>
              <a:buClr>
                <a:srgbClr val="9CBEBD"/>
              </a:buClr>
              <a:buSzPts val="2300"/>
              <a:buFont typeface="Arial"/>
              <a:buChar char="•"/>
            </a:pPr>
            <a:r>
              <a:rPr lang="en-US" sz="230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Group (g)</a:t>
            </a:r>
            <a:endParaRPr sz="2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43203" lvl="0" marL="255903" marR="0" rtl="0" algn="l">
              <a:lnSpc>
                <a:spcPct val="100000"/>
              </a:lnSpc>
              <a:spcBef>
                <a:spcPts val="605"/>
              </a:spcBef>
              <a:spcAft>
                <a:spcPts val="0"/>
              </a:spcAft>
              <a:buClr>
                <a:srgbClr val="9CBEBD"/>
              </a:buClr>
              <a:buSzPts val="2300"/>
              <a:buFont typeface="Arial"/>
              <a:buChar char="•"/>
            </a:pPr>
            <a:r>
              <a:rPr lang="en-US" sz="230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Other (o)</a:t>
            </a:r>
            <a:endParaRPr sz="2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9" name="Google Shape;499;p45"/>
          <p:cNvSpPr txBox="1"/>
          <p:nvPr/>
        </p:nvSpPr>
        <p:spPr>
          <a:xfrm>
            <a:off x="1026212" y="3034476"/>
            <a:ext cx="4406400" cy="27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6500">
            <a:spAutoFit/>
          </a:bodyPr>
          <a:lstStyle/>
          <a:p>
            <a:pPr indent="-243203" lvl="0" marL="25590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55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3 types of permissions:</a:t>
            </a:r>
            <a:endParaRPr sz="25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43203" lvl="1" marL="572135" marR="0" rtl="0" algn="l">
              <a:lnSpc>
                <a:spcPct val="100000"/>
              </a:lnSpc>
              <a:spcBef>
                <a:spcPts val="625"/>
              </a:spcBef>
              <a:spcAft>
                <a:spcPts val="0"/>
              </a:spcAft>
              <a:buClr>
                <a:srgbClr val="9CBEBD"/>
              </a:buClr>
              <a:buSzPts val="2300"/>
              <a:buFont typeface="Arial"/>
              <a:buChar char="•"/>
            </a:pPr>
            <a:r>
              <a:rPr b="0" i="0" lang="en-US" sz="2300" u="none" cap="none" strike="noStrike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Read (r)</a:t>
            </a:r>
            <a:endParaRPr b="0" i="0" sz="2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43203" lvl="1" marL="572135" marR="0" rtl="0" algn="l">
              <a:lnSpc>
                <a:spcPct val="100000"/>
              </a:lnSpc>
              <a:spcBef>
                <a:spcPts val="605"/>
              </a:spcBef>
              <a:spcAft>
                <a:spcPts val="0"/>
              </a:spcAft>
              <a:buClr>
                <a:srgbClr val="9CBEBD"/>
              </a:buClr>
              <a:buSzPts val="2300"/>
              <a:buFont typeface="Arial"/>
              <a:buChar char="•"/>
            </a:pPr>
            <a:r>
              <a:rPr b="0" i="0" lang="en-US" sz="2300" u="none" cap="none" strike="noStrike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Write (w)</a:t>
            </a:r>
            <a:endParaRPr b="0" i="0" sz="2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43203" lvl="1" marL="572135" marR="0" rtl="0" algn="l">
              <a:lnSpc>
                <a:spcPct val="100000"/>
              </a:lnSpc>
              <a:spcBef>
                <a:spcPts val="605"/>
              </a:spcBef>
              <a:spcAft>
                <a:spcPts val="0"/>
              </a:spcAft>
              <a:buClr>
                <a:srgbClr val="9CBEBD"/>
              </a:buClr>
              <a:buSzPts val="2300"/>
              <a:buFont typeface="Arial"/>
              <a:buChar char="•"/>
            </a:pPr>
            <a:r>
              <a:rPr b="0" i="0" lang="en-US" sz="2300" u="none" cap="none" strike="noStrike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Execute (x)</a:t>
            </a:r>
            <a:endParaRPr b="0" i="0" sz="2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"/>
              </a:spcBef>
              <a:spcAft>
                <a:spcPts val="0"/>
              </a:spcAft>
              <a:buNone/>
            </a:pPr>
            <a:r>
              <a:t/>
            </a:r>
            <a:endParaRPr sz="3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32893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2F2B20"/>
                </a:solidFill>
                <a:latin typeface="Courier New"/>
                <a:ea typeface="Courier New"/>
                <a:cs typeface="Courier New"/>
                <a:sym typeface="Courier New"/>
              </a:rPr>
              <a:t>rwxr-xr--</a:t>
            </a:r>
            <a:endParaRPr sz="3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00" name="Google Shape;500;p45"/>
          <p:cNvSpPr/>
          <p:nvPr/>
        </p:nvSpPr>
        <p:spPr>
          <a:xfrm>
            <a:off x="4206168" y="6323729"/>
            <a:ext cx="3505500" cy="3900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46"/>
          <p:cNvSpPr txBox="1"/>
          <p:nvPr>
            <p:ph type="title"/>
          </p:nvPr>
        </p:nvSpPr>
        <p:spPr>
          <a:xfrm>
            <a:off x="878687" y="398202"/>
            <a:ext cx="6042900" cy="69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/>
              <a:t>Modes (continued)</a:t>
            </a:r>
            <a:endParaRPr/>
          </a:p>
        </p:txBody>
      </p:sp>
      <p:sp>
        <p:nvSpPr>
          <p:cNvPr id="506" name="Google Shape;506;p46"/>
          <p:cNvSpPr txBox="1"/>
          <p:nvPr>
            <p:ph idx="11" type="ftr"/>
          </p:nvPr>
        </p:nvSpPr>
        <p:spPr>
          <a:xfrm>
            <a:off x="4122303" y="6443053"/>
            <a:ext cx="41148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6975">
            <a:spAutoFit/>
          </a:bodyPr>
          <a:lstStyle/>
          <a:p>
            <a:pPr indent="0" lvl="0" marL="127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Research Computing @ CU Boulder</a:t>
            </a:r>
            <a:endParaRPr/>
          </a:p>
        </p:txBody>
      </p:sp>
      <p:sp>
        <p:nvSpPr>
          <p:cNvPr id="507" name="Google Shape;507;p46"/>
          <p:cNvSpPr txBox="1"/>
          <p:nvPr/>
        </p:nvSpPr>
        <p:spPr>
          <a:xfrm>
            <a:off x="878687" y="1122423"/>
            <a:ext cx="9328200" cy="46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600">
            <a:spAutoFit/>
          </a:bodyPr>
          <a:lstStyle/>
          <a:p>
            <a:pPr indent="-243840" lvl="0" marL="3778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550">
                <a:solidFill>
                  <a:srgbClr val="2F2B20"/>
                </a:solidFill>
                <a:latin typeface="Courier New"/>
                <a:ea typeface="Courier New"/>
                <a:cs typeface="Courier New"/>
                <a:sym typeface="Courier New"/>
              </a:rPr>
              <a:t>chmod </a:t>
            </a:r>
            <a:r>
              <a:rPr lang="en-US" sz="255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changes modes:</a:t>
            </a:r>
            <a:endParaRPr sz="25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5"/>
              </a:spcBef>
              <a:spcAft>
                <a:spcPts val="0"/>
              </a:spcAft>
              <a:buNone/>
            </a:pPr>
            <a:r>
              <a:t/>
            </a:r>
            <a:endParaRPr sz="3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5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To add write and execute permission for your group:</a:t>
            </a:r>
            <a:endParaRPr sz="25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01320" marR="0" rtl="0" algn="l">
              <a:lnSpc>
                <a:spcPct val="100000"/>
              </a:lnSpc>
              <a:spcBef>
                <a:spcPts val="509"/>
              </a:spcBef>
              <a:spcAft>
                <a:spcPts val="0"/>
              </a:spcAft>
              <a:buNone/>
            </a:pPr>
            <a:r>
              <a:rPr lang="en-US" sz="2550">
                <a:solidFill>
                  <a:srgbClr val="2F2B20"/>
                </a:solidFill>
                <a:latin typeface="Courier New"/>
                <a:ea typeface="Courier New"/>
                <a:cs typeface="Courier New"/>
                <a:sym typeface="Courier New"/>
              </a:rPr>
              <a:t>chmod g+wx filename</a:t>
            </a:r>
            <a:endParaRPr sz="25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1530"/>
              </a:spcBef>
              <a:spcAft>
                <a:spcPts val="0"/>
              </a:spcAft>
              <a:buNone/>
            </a:pPr>
            <a:r>
              <a:rPr lang="en-US" sz="255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To remove execute permission for others:</a:t>
            </a:r>
            <a:endParaRPr sz="25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01320" marR="0" rtl="0" algn="l">
              <a:lnSpc>
                <a:spcPct val="100000"/>
              </a:lnSpc>
              <a:spcBef>
                <a:spcPts val="505"/>
              </a:spcBef>
              <a:spcAft>
                <a:spcPts val="0"/>
              </a:spcAft>
              <a:buNone/>
            </a:pPr>
            <a:r>
              <a:rPr lang="en-US" sz="2550">
                <a:solidFill>
                  <a:srgbClr val="2F2B20"/>
                </a:solidFill>
                <a:latin typeface="Courier New"/>
                <a:ea typeface="Courier New"/>
                <a:cs typeface="Courier New"/>
                <a:sym typeface="Courier New"/>
              </a:rPr>
              <a:t>chmod o-x filename</a:t>
            </a:r>
            <a:endParaRPr sz="25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1535"/>
              </a:spcBef>
              <a:spcAft>
                <a:spcPts val="0"/>
              </a:spcAft>
              <a:buNone/>
            </a:pPr>
            <a:r>
              <a:rPr lang="en-US" sz="255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To set only read and execute for your group and others:</a:t>
            </a:r>
            <a:endParaRPr sz="25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01320" marR="0" rtl="0" algn="l">
              <a:lnSpc>
                <a:spcPct val="100000"/>
              </a:lnSpc>
              <a:spcBef>
                <a:spcPts val="505"/>
              </a:spcBef>
              <a:spcAft>
                <a:spcPts val="0"/>
              </a:spcAft>
              <a:buNone/>
            </a:pPr>
            <a:r>
              <a:rPr lang="en-US" sz="2550">
                <a:solidFill>
                  <a:srgbClr val="2F2B20"/>
                </a:solidFill>
                <a:latin typeface="Courier New"/>
                <a:ea typeface="Courier New"/>
                <a:cs typeface="Courier New"/>
                <a:sym typeface="Courier New"/>
              </a:rPr>
              <a:t>chmod go=rx filename</a:t>
            </a:r>
            <a:endParaRPr sz="25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08" name="Google Shape;508;p46"/>
          <p:cNvSpPr/>
          <p:nvPr/>
        </p:nvSpPr>
        <p:spPr>
          <a:xfrm>
            <a:off x="4206168" y="6323729"/>
            <a:ext cx="3505500" cy="3900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47"/>
          <p:cNvSpPr txBox="1"/>
          <p:nvPr>
            <p:ph type="title"/>
          </p:nvPr>
        </p:nvSpPr>
        <p:spPr>
          <a:xfrm>
            <a:off x="878657" y="398200"/>
            <a:ext cx="8398200" cy="69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/>
              <a:t>Exercise 5: </a:t>
            </a:r>
            <a:endParaRPr/>
          </a:p>
        </p:txBody>
      </p:sp>
      <p:sp>
        <p:nvSpPr>
          <p:cNvPr id="514" name="Google Shape;514;p47"/>
          <p:cNvSpPr txBox="1"/>
          <p:nvPr>
            <p:ph idx="11" type="ftr"/>
          </p:nvPr>
        </p:nvSpPr>
        <p:spPr>
          <a:xfrm>
            <a:off x="4122303" y="6443053"/>
            <a:ext cx="41148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6975">
            <a:spAutoFit/>
          </a:bodyPr>
          <a:lstStyle/>
          <a:p>
            <a:pPr indent="0" lvl="0" marL="127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Research Computing @ CU Boulder</a:t>
            </a:r>
            <a:endParaRPr/>
          </a:p>
        </p:txBody>
      </p:sp>
      <p:sp>
        <p:nvSpPr>
          <p:cNvPr id="515" name="Google Shape;515;p47"/>
          <p:cNvSpPr txBox="1"/>
          <p:nvPr/>
        </p:nvSpPr>
        <p:spPr>
          <a:xfrm>
            <a:off x="574950" y="1507415"/>
            <a:ext cx="11430000" cy="32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3325">
            <a:spAutoFit/>
          </a:bodyPr>
          <a:lstStyle/>
          <a:p>
            <a:pPr indent="-514350" lvl="0" marL="527050" marR="0" rtl="0" algn="l"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AutoNum type="arabicPeriod"/>
            </a:pPr>
            <a:r>
              <a:rPr lang="en-US" sz="255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Change directory to </a:t>
            </a:r>
            <a:r>
              <a:rPr lang="en-US" sz="2200">
                <a:solidFill>
                  <a:srgbClr val="2F2B20"/>
                </a:solidFill>
                <a:latin typeface="Courier New"/>
                <a:ea typeface="Courier New"/>
                <a:cs typeface="Courier New"/>
                <a:sym typeface="Courier New"/>
              </a:rPr>
              <a:t>~/</a:t>
            </a:r>
            <a:r>
              <a:rPr lang="en-US" sz="2200">
                <a:solidFill>
                  <a:srgbClr val="2F2B20"/>
                </a:solidFill>
                <a:latin typeface="Courier New"/>
                <a:ea typeface="Courier New"/>
                <a:cs typeface="Courier New"/>
                <a:sym typeface="Courier New"/>
              </a:rPr>
              <a:t>&lt;repo for this class&gt;</a:t>
            </a:r>
            <a:endParaRPr/>
          </a:p>
          <a:p>
            <a:pPr indent="-514350" lvl="0" marL="527050" marR="0" rtl="0" algn="l">
              <a:spcBef>
                <a:spcPts val="735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AutoNum type="arabicPeriod"/>
            </a:pPr>
            <a:r>
              <a:rPr lang="en-US" sz="255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Use </a:t>
            </a:r>
            <a:r>
              <a:rPr lang="en-US" sz="2550">
                <a:solidFill>
                  <a:srgbClr val="2F2B20"/>
                </a:solidFill>
                <a:latin typeface="Courier New"/>
                <a:ea typeface="Courier New"/>
                <a:cs typeface="Courier New"/>
                <a:sym typeface="Courier New"/>
              </a:rPr>
              <a:t>cat </a:t>
            </a:r>
            <a:r>
              <a:rPr lang="en-US" sz="255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to show the contents of </a:t>
            </a:r>
            <a:r>
              <a:rPr lang="en-US" sz="2550">
                <a:solidFill>
                  <a:srgbClr val="2F2B20"/>
                </a:solidFill>
                <a:latin typeface="Courier New"/>
                <a:ea typeface="Courier New"/>
                <a:cs typeface="Courier New"/>
                <a:sym typeface="Courier New"/>
              </a:rPr>
              <a:t>hello.sh </a:t>
            </a:r>
            <a:r>
              <a:rPr lang="en-US" sz="2550">
                <a:solidFill>
                  <a:srgbClr val="2F2B20"/>
                </a:solidFill>
              </a:rPr>
              <a:t>in “linux_startup” directory</a:t>
            </a:r>
            <a:endParaRPr sz="2550">
              <a:solidFill>
                <a:schemeClr val="dk1"/>
              </a:solidFill>
            </a:endParaRPr>
          </a:p>
          <a:p>
            <a:pPr indent="-485775" lvl="0" marL="498475" marR="876935" rtl="0" algn="l">
              <a:lnSpc>
                <a:spcPct val="103499"/>
              </a:lnSpc>
              <a:spcBef>
                <a:spcPts val="50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AutoNum type="arabicPeriod"/>
            </a:pPr>
            <a:r>
              <a:rPr lang="en-US" sz="255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Try to run</a:t>
            </a:r>
            <a:r>
              <a:rPr lang="en-US" sz="2550">
                <a:solidFill>
                  <a:srgbClr val="2F2B20"/>
                </a:solidFill>
              </a:rPr>
              <a:t> the program</a:t>
            </a:r>
            <a:r>
              <a:rPr lang="en-US" sz="255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550">
                <a:solidFill>
                  <a:srgbClr val="2F2B20"/>
                </a:solidFill>
                <a:latin typeface="Courier New"/>
                <a:ea typeface="Courier New"/>
                <a:cs typeface="Courier New"/>
                <a:sym typeface="Courier New"/>
              </a:rPr>
              <a:t>”h</a:t>
            </a:r>
            <a:r>
              <a:rPr lang="en-US" sz="2550">
                <a:solidFill>
                  <a:srgbClr val="2F2B20"/>
                </a:solidFill>
                <a:latin typeface="Courier New"/>
                <a:ea typeface="Courier New"/>
                <a:cs typeface="Courier New"/>
                <a:sym typeface="Courier New"/>
              </a:rPr>
              <a:t>ello.sh” </a:t>
            </a:r>
            <a:r>
              <a:rPr lang="en-US" sz="255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by typing </a:t>
            </a:r>
            <a:r>
              <a:rPr b="1" lang="en-US" sz="2550">
                <a:solidFill>
                  <a:srgbClr val="2F2B20"/>
                </a:solidFill>
              </a:rPr>
              <a:t>.</a:t>
            </a:r>
            <a:r>
              <a:rPr b="1" lang="en-US" sz="2550">
                <a:solidFill>
                  <a:srgbClr val="2F2B20"/>
                </a:solidFill>
              </a:rPr>
              <a:t>/hello.sh</a:t>
            </a:r>
            <a:r>
              <a:rPr lang="en-US" sz="255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 at the command line</a:t>
            </a:r>
            <a:endParaRPr sz="25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85775" lvl="0" marL="498475" marR="0" rtl="0" algn="l">
              <a:lnSpc>
                <a:spcPct val="100000"/>
              </a:lnSpc>
              <a:spcBef>
                <a:spcPts val="505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AutoNum type="arabicPeriod"/>
            </a:pPr>
            <a:r>
              <a:rPr lang="en-US" sz="255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Add execute permission to </a:t>
            </a:r>
            <a:r>
              <a:rPr b="1" lang="en-US" sz="2550">
                <a:solidFill>
                  <a:srgbClr val="2F2B20"/>
                </a:solidFill>
                <a:latin typeface="Courier New"/>
                <a:ea typeface="Courier New"/>
                <a:cs typeface="Courier New"/>
                <a:sym typeface="Courier New"/>
              </a:rPr>
              <a:t>hello.sh</a:t>
            </a:r>
            <a:r>
              <a:rPr lang="en-US" sz="2550">
                <a:solidFill>
                  <a:srgbClr val="2F2B2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55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using </a:t>
            </a:r>
            <a:r>
              <a:rPr lang="en-US" sz="2550">
                <a:solidFill>
                  <a:srgbClr val="2F2B20"/>
                </a:solidFill>
                <a:latin typeface="Courier New"/>
                <a:ea typeface="Courier New"/>
                <a:cs typeface="Courier New"/>
                <a:sym typeface="Courier New"/>
              </a:rPr>
              <a:t>chmod</a:t>
            </a:r>
            <a:endParaRPr sz="25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485775" lvl="0" marL="498475" marR="0" rtl="0" algn="l">
              <a:lnSpc>
                <a:spcPct val="100000"/>
              </a:lnSpc>
              <a:spcBef>
                <a:spcPts val="74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AutoNum type="arabicPeriod"/>
            </a:pPr>
            <a:r>
              <a:rPr lang="en-US" sz="255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Can you run it now?</a:t>
            </a:r>
            <a:endParaRPr sz="25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85775" lvl="0" marL="498475" marR="5080" rtl="0" algn="l">
              <a:lnSpc>
                <a:spcPct val="100000"/>
              </a:lnSpc>
              <a:spcBef>
                <a:spcPts val="61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AutoNum type="arabicPeriod"/>
            </a:pPr>
            <a:r>
              <a:rPr lang="en-US" sz="255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Is there a path issue?	What are two ways you could</a:t>
            </a:r>
            <a:r>
              <a:rPr lang="en-US" sz="2550">
                <a:solidFill>
                  <a:srgbClr val="2F2B20"/>
                </a:solidFill>
              </a:rPr>
              <a:t> </a:t>
            </a:r>
            <a:r>
              <a:rPr lang="en-US" sz="255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get the script to run?</a:t>
            </a:r>
            <a:endParaRPr sz="25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6" name="Google Shape;516;p47"/>
          <p:cNvSpPr/>
          <p:nvPr/>
        </p:nvSpPr>
        <p:spPr>
          <a:xfrm>
            <a:off x="4206168" y="6323729"/>
            <a:ext cx="3505500" cy="3900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48"/>
          <p:cNvSpPr txBox="1"/>
          <p:nvPr>
            <p:ph type="title"/>
          </p:nvPr>
        </p:nvSpPr>
        <p:spPr>
          <a:xfrm>
            <a:off x="878686" y="398202"/>
            <a:ext cx="5763600" cy="69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/>
              <a:t>More about shells</a:t>
            </a:r>
            <a:endParaRPr/>
          </a:p>
        </p:txBody>
      </p:sp>
      <p:sp>
        <p:nvSpPr>
          <p:cNvPr id="522" name="Google Shape;522;p48"/>
          <p:cNvSpPr txBox="1"/>
          <p:nvPr>
            <p:ph idx="11" type="ftr"/>
          </p:nvPr>
        </p:nvSpPr>
        <p:spPr>
          <a:xfrm>
            <a:off x="4122303" y="6443053"/>
            <a:ext cx="41148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6975">
            <a:spAutoFit/>
          </a:bodyPr>
          <a:lstStyle/>
          <a:p>
            <a:pPr indent="0" lvl="0" marL="127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Research Computing @ CU Boulder</a:t>
            </a:r>
            <a:endParaRPr/>
          </a:p>
        </p:txBody>
      </p:sp>
      <p:sp>
        <p:nvSpPr>
          <p:cNvPr id="523" name="Google Shape;523;p48"/>
          <p:cNvSpPr txBox="1"/>
          <p:nvPr/>
        </p:nvSpPr>
        <p:spPr>
          <a:xfrm>
            <a:off x="1026212" y="1659883"/>
            <a:ext cx="9143100" cy="273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6500">
            <a:spAutoFit/>
          </a:bodyPr>
          <a:lstStyle/>
          <a:p>
            <a:pPr indent="-243203" lvl="0" marL="25590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55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Input and output redirection</a:t>
            </a:r>
            <a:endParaRPr sz="25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43203" lvl="1" marL="572135" marR="0" rtl="0" algn="l">
              <a:lnSpc>
                <a:spcPct val="100000"/>
              </a:lnSpc>
              <a:spcBef>
                <a:spcPts val="625"/>
              </a:spcBef>
              <a:spcAft>
                <a:spcPts val="0"/>
              </a:spcAft>
              <a:buClr>
                <a:srgbClr val="9CBEBD"/>
              </a:buClr>
              <a:buSzPts val="2300"/>
              <a:buFont typeface="Arial"/>
              <a:buChar char="•"/>
            </a:pPr>
            <a:r>
              <a:rPr b="0" i="0" lang="en-US" sz="2300" u="none" cap="none" strike="noStrike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Send output from a command to a new file with	&gt;</a:t>
            </a:r>
            <a:endParaRPr b="0" i="0" sz="2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43203" lvl="1" marL="572135" marR="0" rtl="0" algn="l">
              <a:lnSpc>
                <a:spcPct val="100000"/>
              </a:lnSpc>
              <a:spcBef>
                <a:spcPts val="605"/>
              </a:spcBef>
              <a:spcAft>
                <a:spcPts val="0"/>
              </a:spcAft>
              <a:buClr>
                <a:srgbClr val="9CBEBD"/>
              </a:buClr>
              <a:buSzPts val="2300"/>
              <a:buFont typeface="Arial"/>
              <a:buChar char="•"/>
            </a:pPr>
            <a:r>
              <a:rPr b="0" i="0" lang="en-US" sz="2300" u="none" cap="none" strike="noStrike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Append output to an existing file with	&gt;&gt;</a:t>
            </a:r>
            <a:endParaRPr b="0" i="0" sz="2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43203" lvl="1" marL="572135" marR="0" rtl="0" algn="l">
              <a:lnSpc>
                <a:spcPct val="100000"/>
              </a:lnSpc>
              <a:spcBef>
                <a:spcPts val="605"/>
              </a:spcBef>
              <a:spcAft>
                <a:spcPts val="0"/>
              </a:spcAft>
              <a:buClr>
                <a:srgbClr val="9CBEBD"/>
              </a:buClr>
              <a:buSzPts val="2300"/>
              <a:buFont typeface="Arial"/>
              <a:buChar char="•"/>
            </a:pPr>
            <a:r>
              <a:rPr b="0" i="0" lang="en-US" sz="2300" u="none" cap="none" strike="noStrike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Use a file as input to a command with	&lt;</a:t>
            </a:r>
            <a:endParaRPr b="0" i="0" sz="2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43203" lvl="0" marL="255903" marR="5080" rtl="0" algn="l">
              <a:lnSpc>
                <a:spcPct val="100000"/>
              </a:lnSpc>
              <a:spcBef>
                <a:spcPts val="625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55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Pipes:	| sends output of one command to another  command</a:t>
            </a:r>
            <a:endParaRPr sz="25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607695" marR="0" rtl="0" algn="l">
              <a:lnSpc>
                <a:spcPct val="100000"/>
              </a:lnSpc>
              <a:spcBef>
                <a:spcPts val="545"/>
              </a:spcBef>
              <a:spcAft>
                <a:spcPts val="0"/>
              </a:spcAft>
              <a:buNone/>
            </a:pPr>
            <a:r>
              <a:rPr lang="en-US" sz="2550">
                <a:solidFill>
                  <a:srgbClr val="2F2B20"/>
                </a:solidFill>
                <a:latin typeface="Courier New"/>
                <a:ea typeface="Courier New"/>
                <a:cs typeface="Courier New"/>
                <a:sym typeface="Courier New"/>
              </a:rPr>
              <a:t>ps -ef | grep $USER</a:t>
            </a:r>
            <a:endParaRPr sz="25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24" name="Google Shape;524;p48"/>
          <p:cNvSpPr/>
          <p:nvPr/>
        </p:nvSpPr>
        <p:spPr>
          <a:xfrm>
            <a:off x="4206168" y="6323729"/>
            <a:ext cx="3505500" cy="3900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49"/>
          <p:cNvSpPr txBox="1"/>
          <p:nvPr>
            <p:ph type="title"/>
          </p:nvPr>
        </p:nvSpPr>
        <p:spPr>
          <a:xfrm>
            <a:off x="878686" y="576721"/>
            <a:ext cx="8916900" cy="99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 Black"/>
              <a:buNone/>
            </a:pPr>
            <a:r>
              <a:rPr lang="en-US" sz="6400"/>
              <a:t>Thank you!</a:t>
            </a:r>
            <a:endParaRPr sz="6400"/>
          </a:p>
        </p:txBody>
      </p:sp>
      <p:sp>
        <p:nvSpPr>
          <p:cNvPr id="530" name="Google Shape;530;p49"/>
          <p:cNvSpPr txBox="1"/>
          <p:nvPr/>
        </p:nvSpPr>
        <p:spPr>
          <a:xfrm>
            <a:off x="935658" y="1691640"/>
            <a:ext cx="10597200" cy="42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Please fill out the survey!!!  </a:t>
            </a:r>
            <a:br>
              <a:rPr lang="en-US" sz="340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3400" u="sng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http://tinyurl.com/curc-survey18</a:t>
            </a:r>
            <a:br>
              <a:rPr lang="en-US" sz="3400" u="sng">
                <a:solidFill>
                  <a:srgbClr val="D25814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en-US" sz="3400" u="sng">
                <a:solidFill>
                  <a:srgbClr val="D25814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360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Slides and files:</a:t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u="sng">
                <a:solidFill>
                  <a:schemeClr val="accent5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https://github.com/ResearchComputing/Supercomputing_Spin_Up_Spring_2020</a:t>
            </a:r>
            <a:endParaRPr sz="2300">
              <a:solidFill>
                <a:schemeClr val="accent5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A good introductory online tutorial:</a:t>
            </a:r>
            <a:endParaRPr sz="2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625"/>
              </a:spcBef>
              <a:spcAft>
                <a:spcPts val="0"/>
              </a:spcAft>
              <a:buNone/>
            </a:pPr>
            <a:r>
              <a:rPr lang="en-US" sz="2550" u="sng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http://www.ee.surrey.ac.uk/Teaching/Unix/index.html</a:t>
            </a:r>
            <a:endParaRPr sz="2550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1" name="Google Shape;531;p49"/>
          <p:cNvSpPr/>
          <p:nvPr/>
        </p:nvSpPr>
        <p:spPr>
          <a:xfrm>
            <a:off x="4206168" y="6323729"/>
            <a:ext cx="3505500" cy="3900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6"/>
          <p:cNvSpPr txBox="1"/>
          <p:nvPr>
            <p:ph type="title"/>
          </p:nvPr>
        </p:nvSpPr>
        <p:spPr>
          <a:xfrm>
            <a:off x="878687" y="406560"/>
            <a:ext cx="4785206" cy="68993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/>
              <a:t>What is Linux?</a:t>
            </a:r>
            <a:endParaRPr/>
          </a:p>
        </p:txBody>
      </p:sp>
      <p:sp>
        <p:nvSpPr>
          <p:cNvPr id="116" name="Google Shape;116;p16"/>
          <p:cNvSpPr txBox="1"/>
          <p:nvPr>
            <p:ph idx="11" type="ftr"/>
          </p:nvPr>
        </p:nvSpPr>
        <p:spPr>
          <a:xfrm>
            <a:off x="4122303" y="6443053"/>
            <a:ext cx="4114800" cy="19171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6975">
            <a:spAutoFit/>
          </a:bodyPr>
          <a:lstStyle/>
          <a:p>
            <a:pPr indent="0" lvl="0" marL="127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Research Computing @ CU Boulder</a:t>
            </a:r>
            <a:endParaRPr/>
          </a:p>
        </p:txBody>
      </p:sp>
      <p:sp>
        <p:nvSpPr>
          <p:cNvPr id="117" name="Google Shape;117;p16"/>
          <p:cNvSpPr txBox="1"/>
          <p:nvPr>
            <p:ph idx="12" type="sldNum"/>
          </p:nvPr>
        </p:nvSpPr>
        <p:spPr>
          <a:xfrm>
            <a:off x="8610600" y="6393809"/>
            <a:ext cx="682920" cy="29020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104500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8" name="Google Shape;118;p16"/>
          <p:cNvSpPr txBox="1"/>
          <p:nvPr/>
        </p:nvSpPr>
        <p:spPr>
          <a:xfrm>
            <a:off x="1026200" y="1490875"/>
            <a:ext cx="10272900" cy="22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3325">
            <a:spAutoFit/>
          </a:bodyPr>
          <a:lstStyle/>
          <a:p>
            <a:pPr indent="-242570" lvl="0" marL="255270" marR="0" rtl="0" algn="l"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5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Part of the Unix-like family of operating systems.</a:t>
            </a:r>
            <a:endParaRPr sz="25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42570" lvl="0" marL="25527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5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Started in early ‘90s by Linus Torvalds.</a:t>
            </a:r>
            <a:endParaRPr sz="2550">
              <a:solidFill>
                <a:schemeClr val="dk1"/>
              </a:solidFill>
            </a:endParaRPr>
          </a:p>
          <a:p>
            <a:pPr indent="-242570" lvl="0" marL="25527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550">
                <a:solidFill>
                  <a:schemeClr val="dk1"/>
                </a:solidFill>
              </a:rPr>
              <a:t>Typically refers only to the kernel with software from the GNU project and elsewhere layered on top to form a  complete OS. Most is open source.</a:t>
            </a:r>
            <a:endParaRPr sz="2550">
              <a:solidFill>
                <a:schemeClr val="dk1"/>
              </a:solidFill>
            </a:endParaRPr>
          </a:p>
        </p:txBody>
      </p:sp>
      <p:sp>
        <p:nvSpPr>
          <p:cNvPr id="119" name="Google Shape;119;p16"/>
          <p:cNvSpPr/>
          <p:nvPr/>
        </p:nvSpPr>
        <p:spPr>
          <a:xfrm>
            <a:off x="4206168" y="6323729"/>
            <a:ext cx="3505479" cy="390011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0" name="Google Shape;12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73275" y="944750"/>
            <a:ext cx="1079649" cy="1287474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6"/>
          <p:cNvSpPr/>
          <p:nvPr/>
        </p:nvSpPr>
        <p:spPr>
          <a:xfrm>
            <a:off x="2510700" y="4951600"/>
            <a:ext cx="6896400" cy="4950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OS Kernel</a:t>
            </a:r>
            <a:endParaRPr/>
          </a:p>
        </p:txBody>
      </p:sp>
      <p:sp>
        <p:nvSpPr>
          <p:cNvPr id="122" name="Google Shape;122;p16"/>
          <p:cNvSpPr/>
          <p:nvPr/>
        </p:nvSpPr>
        <p:spPr>
          <a:xfrm>
            <a:off x="2510700" y="4392325"/>
            <a:ext cx="1644600" cy="4950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Software</a:t>
            </a:r>
            <a:endParaRPr/>
          </a:p>
        </p:txBody>
      </p:sp>
      <p:sp>
        <p:nvSpPr>
          <p:cNvPr id="123" name="Google Shape;123;p16"/>
          <p:cNvSpPr/>
          <p:nvPr/>
        </p:nvSpPr>
        <p:spPr>
          <a:xfrm>
            <a:off x="4270000" y="4392313"/>
            <a:ext cx="1644600" cy="4950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Software</a:t>
            </a:r>
            <a:endParaRPr/>
          </a:p>
        </p:txBody>
      </p:sp>
      <p:sp>
        <p:nvSpPr>
          <p:cNvPr id="124" name="Google Shape;124;p16"/>
          <p:cNvSpPr/>
          <p:nvPr/>
        </p:nvSpPr>
        <p:spPr>
          <a:xfrm>
            <a:off x="6016175" y="4392313"/>
            <a:ext cx="1644600" cy="4950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Software</a:t>
            </a:r>
            <a:endParaRPr/>
          </a:p>
        </p:txBody>
      </p:sp>
      <p:sp>
        <p:nvSpPr>
          <p:cNvPr id="125" name="Google Shape;125;p16"/>
          <p:cNvSpPr/>
          <p:nvPr/>
        </p:nvSpPr>
        <p:spPr>
          <a:xfrm>
            <a:off x="7762350" y="4392313"/>
            <a:ext cx="1644600" cy="495000"/>
          </a:xfrm>
          <a:prstGeom prst="roundRect">
            <a:avLst>
              <a:gd fmla="val 16667" name="adj"/>
            </a:avLst>
          </a:prstGeom>
          <a:solidFill>
            <a:srgbClr val="9FC5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Software</a:t>
            </a:r>
            <a:endParaRPr/>
          </a:p>
        </p:txBody>
      </p:sp>
      <p:sp>
        <p:nvSpPr>
          <p:cNvPr id="126" name="Google Shape;126;p16"/>
          <p:cNvSpPr/>
          <p:nvPr/>
        </p:nvSpPr>
        <p:spPr>
          <a:xfrm>
            <a:off x="2510713" y="5510875"/>
            <a:ext cx="6896400" cy="495000"/>
          </a:xfrm>
          <a:prstGeom prst="roundRect">
            <a:avLst>
              <a:gd fmla="val 16667" name="adj"/>
            </a:avLst>
          </a:prstGeom>
          <a:solidFill>
            <a:srgbClr val="8E7CC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Hardware</a:t>
            </a:r>
            <a:endParaRPr/>
          </a:p>
        </p:txBody>
      </p:sp>
      <p:sp>
        <p:nvSpPr>
          <p:cNvPr id="127" name="Google Shape;127;p16"/>
          <p:cNvSpPr txBox="1"/>
          <p:nvPr/>
        </p:nvSpPr>
        <p:spPr>
          <a:xfrm>
            <a:off x="9894675" y="5842675"/>
            <a:ext cx="2034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A5A5A5"/>
                </a:solidFill>
              </a:rPr>
              <a:t>images courtesy of wikicommons</a:t>
            </a:r>
            <a:endParaRPr sz="900">
              <a:solidFill>
                <a:srgbClr val="A5A5A5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7"/>
          <p:cNvSpPr txBox="1"/>
          <p:nvPr>
            <p:ph type="title"/>
          </p:nvPr>
        </p:nvSpPr>
        <p:spPr>
          <a:xfrm>
            <a:off x="878687" y="406560"/>
            <a:ext cx="4785300" cy="69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/>
              <a:t>What is Linux?</a:t>
            </a:r>
            <a:endParaRPr/>
          </a:p>
        </p:txBody>
      </p:sp>
      <p:sp>
        <p:nvSpPr>
          <p:cNvPr id="133" name="Google Shape;133;p17"/>
          <p:cNvSpPr txBox="1"/>
          <p:nvPr>
            <p:ph idx="11" type="ftr"/>
          </p:nvPr>
        </p:nvSpPr>
        <p:spPr>
          <a:xfrm>
            <a:off x="4122303" y="6443053"/>
            <a:ext cx="41148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6975">
            <a:spAutoFit/>
          </a:bodyPr>
          <a:lstStyle/>
          <a:p>
            <a:pPr indent="0" lvl="0" marL="127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Research Computing @ CU Boulder</a:t>
            </a:r>
            <a:endParaRPr/>
          </a:p>
        </p:txBody>
      </p:sp>
      <p:sp>
        <p:nvSpPr>
          <p:cNvPr id="134" name="Google Shape;134;p17"/>
          <p:cNvSpPr txBox="1"/>
          <p:nvPr>
            <p:ph idx="12" type="sldNum"/>
          </p:nvPr>
        </p:nvSpPr>
        <p:spPr>
          <a:xfrm>
            <a:off x="8610600" y="6393809"/>
            <a:ext cx="682800" cy="2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104500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5" name="Google Shape;135;p17"/>
          <p:cNvSpPr txBox="1"/>
          <p:nvPr/>
        </p:nvSpPr>
        <p:spPr>
          <a:xfrm>
            <a:off x="1026211" y="1490885"/>
            <a:ext cx="9961500" cy="12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3325">
            <a:spAutoFit/>
          </a:bodyPr>
          <a:lstStyle/>
          <a:p>
            <a:pPr indent="-390525" lvl="0" marL="457200" marR="63500" rtl="0" algn="just">
              <a:spcBef>
                <a:spcPts val="605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5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Several distributions are available; from enterprise-grade, like RHEL or SUSE, to more consumer-focused, like Ubuntu.</a:t>
            </a:r>
            <a:endParaRPr sz="2550">
              <a:solidFill>
                <a:schemeClr val="dk1"/>
              </a:solidFill>
            </a:endParaRPr>
          </a:p>
          <a:p>
            <a:pPr indent="-390525" lvl="0" marL="457200" marR="63500" rtl="0" algn="just"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5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Runs on everything from embedded systems to  supercomputers.</a:t>
            </a:r>
            <a:endParaRPr sz="25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17"/>
          <p:cNvSpPr/>
          <p:nvPr/>
        </p:nvSpPr>
        <p:spPr>
          <a:xfrm>
            <a:off x="4206168" y="6323729"/>
            <a:ext cx="3505500" cy="3900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7" name="Google Shape;13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12600" y="3343919"/>
            <a:ext cx="851750" cy="85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76911" y="3378018"/>
            <a:ext cx="783550" cy="7835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41213" y="3378006"/>
            <a:ext cx="783574" cy="783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158775" y="3378024"/>
            <a:ext cx="851750" cy="847751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17"/>
          <p:cNvSpPr/>
          <p:nvPr/>
        </p:nvSpPr>
        <p:spPr>
          <a:xfrm>
            <a:off x="2510700" y="4951600"/>
            <a:ext cx="6896400" cy="4950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OS Kernel</a:t>
            </a:r>
            <a:endParaRPr/>
          </a:p>
        </p:txBody>
      </p:sp>
      <p:sp>
        <p:nvSpPr>
          <p:cNvPr id="142" name="Google Shape;142;p17"/>
          <p:cNvSpPr/>
          <p:nvPr/>
        </p:nvSpPr>
        <p:spPr>
          <a:xfrm>
            <a:off x="2510700" y="4392325"/>
            <a:ext cx="1644600" cy="4950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Software</a:t>
            </a:r>
            <a:endParaRPr/>
          </a:p>
        </p:txBody>
      </p:sp>
      <p:sp>
        <p:nvSpPr>
          <p:cNvPr id="143" name="Google Shape;143;p17"/>
          <p:cNvSpPr/>
          <p:nvPr/>
        </p:nvSpPr>
        <p:spPr>
          <a:xfrm>
            <a:off x="4270000" y="4392313"/>
            <a:ext cx="1644600" cy="4950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Software</a:t>
            </a:r>
            <a:endParaRPr/>
          </a:p>
        </p:txBody>
      </p:sp>
      <p:sp>
        <p:nvSpPr>
          <p:cNvPr id="144" name="Google Shape;144;p17"/>
          <p:cNvSpPr/>
          <p:nvPr/>
        </p:nvSpPr>
        <p:spPr>
          <a:xfrm>
            <a:off x="6016175" y="4392313"/>
            <a:ext cx="1644600" cy="4950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Software</a:t>
            </a:r>
            <a:endParaRPr/>
          </a:p>
        </p:txBody>
      </p:sp>
      <p:sp>
        <p:nvSpPr>
          <p:cNvPr id="145" name="Google Shape;145;p17"/>
          <p:cNvSpPr/>
          <p:nvPr/>
        </p:nvSpPr>
        <p:spPr>
          <a:xfrm>
            <a:off x="7762350" y="4392313"/>
            <a:ext cx="1644600" cy="495000"/>
          </a:xfrm>
          <a:prstGeom prst="roundRect">
            <a:avLst>
              <a:gd fmla="val 16667" name="adj"/>
            </a:avLst>
          </a:prstGeom>
          <a:solidFill>
            <a:srgbClr val="9FC5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Software</a:t>
            </a:r>
            <a:endParaRPr/>
          </a:p>
        </p:txBody>
      </p:sp>
      <p:sp>
        <p:nvSpPr>
          <p:cNvPr id="146" name="Google Shape;146;p17"/>
          <p:cNvSpPr/>
          <p:nvPr/>
        </p:nvSpPr>
        <p:spPr>
          <a:xfrm>
            <a:off x="2510713" y="5510875"/>
            <a:ext cx="6896400" cy="495000"/>
          </a:xfrm>
          <a:prstGeom prst="roundRect">
            <a:avLst>
              <a:gd fmla="val 16667" name="adj"/>
            </a:avLst>
          </a:prstGeom>
          <a:solidFill>
            <a:srgbClr val="8E7CC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Hardware</a:t>
            </a:r>
            <a:endParaRPr/>
          </a:p>
        </p:txBody>
      </p:sp>
      <p:sp>
        <p:nvSpPr>
          <p:cNvPr id="147" name="Google Shape;147;p17"/>
          <p:cNvSpPr txBox="1"/>
          <p:nvPr/>
        </p:nvSpPr>
        <p:spPr>
          <a:xfrm>
            <a:off x="9894675" y="5842675"/>
            <a:ext cx="2034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A5A5A5"/>
                </a:solidFill>
              </a:rPr>
              <a:t>images </a:t>
            </a:r>
            <a:r>
              <a:rPr lang="en-US" sz="900">
                <a:solidFill>
                  <a:srgbClr val="A5A5A5"/>
                </a:solidFill>
              </a:rPr>
              <a:t>courtesy</a:t>
            </a:r>
            <a:r>
              <a:rPr lang="en-US" sz="900">
                <a:solidFill>
                  <a:srgbClr val="A5A5A5"/>
                </a:solidFill>
              </a:rPr>
              <a:t> of </a:t>
            </a:r>
            <a:r>
              <a:rPr lang="en-US" sz="900">
                <a:solidFill>
                  <a:srgbClr val="A5A5A5"/>
                </a:solidFill>
              </a:rPr>
              <a:t>wikicommons</a:t>
            </a:r>
            <a:endParaRPr sz="900">
              <a:solidFill>
                <a:srgbClr val="A5A5A5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8"/>
          <p:cNvSpPr txBox="1"/>
          <p:nvPr>
            <p:ph type="title"/>
          </p:nvPr>
        </p:nvSpPr>
        <p:spPr>
          <a:xfrm>
            <a:off x="878687" y="398202"/>
            <a:ext cx="5301000" cy="69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/>
              <a:t>Why Use Linux?</a:t>
            </a:r>
            <a:endParaRPr/>
          </a:p>
        </p:txBody>
      </p:sp>
      <p:sp>
        <p:nvSpPr>
          <p:cNvPr id="153" name="Google Shape;153;p18"/>
          <p:cNvSpPr txBox="1"/>
          <p:nvPr>
            <p:ph idx="11" type="ftr"/>
          </p:nvPr>
        </p:nvSpPr>
        <p:spPr>
          <a:xfrm>
            <a:off x="4122303" y="6443053"/>
            <a:ext cx="41148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6975">
            <a:spAutoFit/>
          </a:bodyPr>
          <a:lstStyle/>
          <a:p>
            <a:pPr indent="0" lvl="0" marL="127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Research Computing @ CU Boulder</a:t>
            </a:r>
            <a:endParaRPr/>
          </a:p>
        </p:txBody>
      </p:sp>
      <p:sp>
        <p:nvSpPr>
          <p:cNvPr id="154" name="Google Shape;154;p18"/>
          <p:cNvSpPr txBox="1"/>
          <p:nvPr>
            <p:ph idx="12" type="sldNum"/>
          </p:nvPr>
        </p:nvSpPr>
        <p:spPr>
          <a:xfrm>
            <a:off x="8610600" y="6393809"/>
            <a:ext cx="682800" cy="29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104500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5" name="Google Shape;155;p18"/>
          <p:cNvSpPr txBox="1"/>
          <p:nvPr/>
        </p:nvSpPr>
        <p:spPr>
          <a:xfrm>
            <a:off x="1026211" y="1560329"/>
            <a:ext cx="10107000" cy="31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600">
            <a:spAutoFit/>
          </a:bodyPr>
          <a:lstStyle/>
          <a:p>
            <a:pPr indent="-242570" lvl="0" marL="255270" marR="5080" rtl="0" algn="l"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55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Default operating system on virtually all HPC systems</a:t>
            </a:r>
            <a:endParaRPr sz="25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42570" lvl="0" marL="255270" marR="0" rtl="0" algn="l">
              <a:lnSpc>
                <a:spcPct val="100000"/>
              </a:lnSpc>
              <a:spcBef>
                <a:spcPts val="615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55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Extremely flexible</a:t>
            </a:r>
            <a:endParaRPr sz="25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42570" lvl="0" marL="255270" marR="0" rtl="0" algn="l">
              <a:spcBef>
                <a:spcPts val="605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55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Not overbearing</a:t>
            </a:r>
            <a:endParaRPr sz="2550">
              <a:solidFill>
                <a:srgbClr val="2F2B2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42570" lvl="0" marL="25527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55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Fast and powerful</a:t>
            </a:r>
            <a:endParaRPr sz="25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42570" lvl="0" marL="255270" marR="0" rtl="0" algn="l">
              <a:spcBef>
                <a:spcPts val="64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55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Many potent tools for software development</a:t>
            </a:r>
            <a:endParaRPr sz="25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42570" lvl="0" marL="255270" marR="479425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55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You can get started with a few basic commands and  build from there</a:t>
            </a:r>
            <a:endParaRPr sz="25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18"/>
          <p:cNvSpPr/>
          <p:nvPr/>
        </p:nvSpPr>
        <p:spPr>
          <a:xfrm>
            <a:off x="4206168" y="6323729"/>
            <a:ext cx="3505500" cy="3900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9"/>
          <p:cNvSpPr txBox="1"/>
          <p:nvPr>
            <p:ph type="title"/>
          </p:nvPr>
        </p:nvSpPr>
        <p:spPr>
          <a:xfrm>
            <a:off x="878687" y="398202"/>
            <a:ext cx="6269100" cy="69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/>
              <a:t>How do you log in?</a:t>
            </a:r>
            <a:endParaRPr/>
          </a:p>
        </p:txBody>
      </p:sp>
      <p:sp>
        <p:nvSpPr>
          <p:cNvPr id="162" name="Google Shape;162;p19"/>
          <p:cNvSpPr txBox="1"/>
          <p:nvPr>
            <p:ph idx="11" type="ftr"/>
          </p:nvPr>
        </p:nvSpPr>
        <p:spPr>
          <a:xfrm>
            <a:off x="4122303" y="6443053"/>
            <a:ext cx="41148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6975">
            <a:spAutoFit/>
          </a:bodyPr>
          <a:lstStyle/>
          <a:p>
            <a:pPr indent="0" lvl="0" marL="127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Research Computing @ CU Boulder</a:t>
            </a:r>
            <a:endParaRPr/>
          </a:p>
        </p:txBody>
      </p:sp>
      <p:sp>
        <p:nvSpPr>
          <p:cNvPr id="163" name="Google Shape;163;p19"/>
          <p:cNvSpPr txBox="1"/>
          <p:nvPr>
            <p:ph idx="12" type="sldNum"/>
          </p:nvPr>
        </p:nvSpPr>
        <p:spPr>
          <a:xfrm>
            <a:off x="8610600" y="6393809"/>
            <a:ext cx="682800" cy="29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104500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4" name="Google Shape;164;p19"/>
          <p:cNvSpPr txBox="1"/>
          <p:nvPr/>
        </p:nvSpPr>
        <p:spPr>
          <a:xfrm>
            <a:off x="724850" y="1639950"/>
            <a:ext cx="11151900" cy="410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600">
            <a:spAutoFit/>
          </a:bodyPr>
          <a:lstStyle/>
          <a:p>
            <a:pPr indent="-233045" lvl="0" marL="25527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To a remote system, use Secure Shell (SSH)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33045" lvl="0" marL="255270" marR="0" rtl="0" algn="l">
              <a:spcBef>
                <a:spcPts val="640"/>
              </a:spcBef>
              <a:spcAft>
                <a:spcPts val="0"/>
              </a:spcAft>
              <a:buClr>
                <a:srgbClr val="A9A57C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From Windows</a:t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07644" lvl="1" marL="712470" marR="0" rtl="0" algn="l">
              <a:spcBef>
                <a:spcPts val="640"/>
              </a:spcBef>
              <a:spcAft>
                <a:spcPts val="0"/>
              </a:spcAft>
              <a:buClr>
                <a:srgbClr val="A9A57C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Non-GUI SSH application: Windows PowerShell 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07644" lvl="1" marL="712470" marR="0" rtl="0" algn="l">
              <a:spcBef>
                <a:spcPts val="640"/>
              </a:spcBef>
              <a:spcAft>
                <a:spcPts val="0"/>
              </a:spcAft>
              <a:buClr>
                <a:srgbClr val="A9A57C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GUI SSH application: PuTTY</a:t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33044" lvl="1" marL="712470" marR="0" rtl="0" algn="l">
              <a:spcBef>
                <a:spcPts val="640"/>
              </a:spcBef>
              <a:spcAft>
                <a:spcPts val="0"/>
              </a:spcAft>
              <a:buClr>
                <a:srgbClr val="A9A57C"/>
              </a:buClr>
              <a:buSzPts val="24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Putty is preferred method</a:t>
            </a:r>
            <a:r>
              <a:rPr b="0" i="0" lang="en-US" sz="2400" u="none" cap="none" strike="noStrike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2400"/>
          </a:p>
          <a:p>
            <a:pPr indent="-233045" lvl="0" marL="255270" marR="0" rtl="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A9A57C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From Linux, Mac OS X terminal, ssh on the command line:</a:t>
            </a:r>
            <a:endParaRPr sz="2400">
              <a:solidFill>
                <a:srgbClr val="2F2B20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chemeClr val="lt1"/>
                </a:solidFill>
                <a:highlight>
                  <a:srgbClr val="4D4D4D"/>
                </a:highlight>
                <a:latin typeface="Consolas"/>
                <a:ea typeface="Consolas"/>
                <a:cs typeface="Consolas"/>
                <a:sym typeface="Consolas"/>
              </a:rPr>
              <a:t>ssh &lt;</a:t>
            </a:r>
            <a:r>
              <a:rPr lang="en-US" sz="1900">
                <a:solidFill>
                  <a:schemeClr val="lt1"/>
                </a:solidFill>
                <a:highlight>
                  <a:srgbClr val="4D4D4D"/>
                </a:highlight>
                <a:uFill>
                  <a:noFill/>
                </a:uFill>
                <a:latin typeface="Consolas"/>
                <a:ea typeface="Consolas"/>
                <a:cs typeface="Consolas"/>
                <a:sym typeface="Consola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username&gt;@login.rc.colorado.edu</a:t>
            </a:r>
            <a:endParaRPr sz="1900">
              <a:solidFill>
                <a:schemeClr val="lt1"/>
              </a:solidFill>
              <a:highlight>
                <a:srgbClr val="4D4D4D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-233045" lvl="0" marL="255270" marR="267335" rtl="0" algn="l">
              <a:lnSpc>
                <a:spcPct val="115000"/>
              </a:lnSpc>
              <a:spcBef>
                <a:spcPts val="1530"/>
              </a:spcBef>
              <a:spcAft>
                <a:spcPts val="0"/>
              </a:spcAft>
              <a:buClr>
                <a:srgbClr val="A9A57C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Once you are logged on, type the following:</a:t>
            </a:r>
            <a:endParaRPr sz="2400"/>
          </a:p>
          <a:p>
            <a:pPr indent="0" lvl="0" marL="0" marR="267335" rtl="0" algn="l">
              <a:lnSpc>
                <a:spcPct val="115000"/>
              </a:lnSpc>
              <a:spcBef>
                <a:spcPts val="153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chemeClr val="lt1"/>
                </a:solidFill>
                <a:highlight>
                  <a:srgbClr val="4D4D4D"/>
                </a:highlight>
                <a:latin typeface="Consolas"/>
                <a:ea typeface="Consolas"/>
                <a:cs typeface="Consolas"/>
                <a:sym typeface="Consolas"/>
              </a:rPr>
              <a:t>git clone https://github.com/ResearchComputing/Supercomputing_Spin_Up_Spring_2020 </a:t>
            </a:r>
            <a:endParaRPr sz="1900">
              <a:solidFill>
                <a:schemeClr val="lt1"/>
              </a:solidFill>
              <a:highlight>
                <a:srgbClr val="4D4D4D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65" name="Google Shape;165;p19"/>
          <p:cNvSpPr/>
          <p:nvPr/>
        </p:nvSpPr>
        <p:spPr>
          <a:xfrm>
            <a:off x="4206168" y="6323729"/>
            <a:ext cx="3505500" cy="3900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0"/>
          <p:cNvSpPr txBox="1"/>
          <p:nvPr>
            <p:ph type="title"/>
          </p:nvPr>
        </p:nvSpPr>
        <p:spPr>
          <a:xfrm>
            <a:off x="878686" y="398202"/>
            <a:ext cx="6328500" cy="69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/>
              <a:t>Useful SSH options</a:t>
            </a:r>
            <a:endParaRPr/>
          </a:p>
        </p:txBody>
      </p:sp>
      <p:sp>
        <p:nvSpPr>
          <p:cNvPr id="171" name="Google Shape;171;p20"/>
          <p:cNvSpPr txBox="1"/>
          <p:nvPr>
            <p:ph idx="11" type="ftr"/>
          </p:nvPr>
        </p:nvSpPr>
        <p:spPr>
          <a:xfrm>
            <a:off x="4122303" y="6443053"/>
            <a:ext cx="41148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6975">
            <a:spAutoFit/>
          </a:bodyPr>
          <a:lstStyle/>
          <a:p>
            <a:pPr indent="0" lvl="0" marL="127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Research Computing @ CU Boulder</a:t>
            </a:r>
            <a:endParaRPr/>
          </a:p>
        </p:txBody>
      </p:sp>
      <p:sp>
        <p:nvSpPr>
          <p:cNvPr id="172" name="Google Shape;172;p20"/>
          <p:cNvSpPr txBox="1"/>
          <p:nvPr/>
        </p:nvSpPr>
        <p:spPr>
          <a:xfrm>
            <a:off x="1026210" y="1622408"/>
            <a:ext cx="10531800" cy="29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1900">
            <a:spAutoFit/>
          </a:bodyPr>
          <a:lstStyle/>
          <a:p>
            <a:pPr indent="-220978" lvl="0" marL="25590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2400"/>
              <a:buFont typeface="Consolas"/>
              <a:buChar char="•"/>
            </a:pPr>
            <a:r>
              <a:rPr b="1" lang="en-US" sz="2400">
                <a:solidFill>
                  <a:schemeClr val="lt1"/>
                </a:solidFill>
                <a:highlight>
                  <a:srgbClr val="4D4D4D"/>
                </a:highlight>
                <a:latin typeface="Consolas"/>
                <a:ea typeface="Consolas"/>
                <a:cs typeface="Consolas"/>
                <a:sym typeface="Consolas"/>
              </a:rPr>
              <a:t>-X or -Y  </a:t>
            </a:r>
            <a:r>
              <a:rPr b="1" lang="en-US" sz="2400">
                <a:solidFill>
                  <a:schemeClr val="lt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endParaRPr b="1" sz="2400">
              <a:solidFill>
                <a:schemeClr val="lt1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-249553" lvl="1" marL="572135" marR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A9A57C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Allows X-windows to be forwarded back to your local display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457200" marR="0" rtl="0" algn="l">
              <a:lnSpc>
                <a:spcPct val="100000"/>
              </a:lnSpc>
              <a:spcBef>
                <a:spcPts val="15"/>
              </a:spcBef>
              <a:spcAft>
                <a:spcPts val="0"/>
              </a:spcAft>
              <a:buClr>
                <a:srgbClr val="9CBEBD"/>
              </a:buClr>
              <a:buSzPts val="3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20978" lvl="0" marL="25590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2400"/>
              <a:buFont typeface="Consolas"/>
              <a:buChar char="•"/>
            </a:pPr>
            <a:r>
              <a:rPr b="1" lang="en-US" sz="2400">
                <a:solidFill>
                  <a:schemeClr val="lt1"/>
                </a:solidFill>
                <a:highlight>
                  <a:srgbClr val="4D4D4D"/>
                </a:highlight>
                <a:latin typeface="Consolas"/>
                <a:ea typeface="Consolas"/>
                <a:cs typeface="Consolas"/>
                <a:sym typeface="Consolas"/>
              </a:rPr>
              <a:t>-o TCPKeepAlive=yes</a:t>
            </a:r>
            <a:r>
              <a:rPr b="1" lang="en-US" sz="2400">
                <a:solidFill>
                  <a:srgbClr val="2F2B2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b="1" sz="24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249553" lvl="1" marL="572135" marR="281940" rtl="0" algn="l">
              <a:lnSpc>
                <a:spcPct val="102099"/>
              </a:lnSpc>
              <a:spcBef>
                <a:spcPts val="690"/>
              </a:spcBef>
              <a:spcAft>
                <a:spcPts val="0"/>
              </a:spcAft>
              <a:buClr>
                <a:srgbClr val="A9A57C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Sends occasional communication to the SSH server even  when you’re not typing, so firewalls along the network path  won’t drop your “idle” connection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20"/>
          <p:cNvSpPr/>
          <p:nvPr/>
        </p:nvSpPr>
        <p:spPr>
          <a:xfrm>
            <a:off x="4206168" y="6323729"/>
            <a:ext cx="3505500" cy="3900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1"/>
          <p:cNvSpPr txBox="1"/>
          <p:nvPr>
            <p:ph type="title"/>
          </p:nvPr>
        </p:nvSpPr>
        <p:spPr>
          <a:xfrm>
            <a:off x="871578" y="398203"/>
            <a:ext cx="10394100" cy="69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/>
              <a:t>What happens when you log in?</a:t>
            </a:r>
            <a:endParaRPr/>
          </a:p>
        </p:txBody>
      </p:sp>
      <p:sp>
        <p:nvSpPr>
          <p:cNvPr id="179" name="Google Shape;179;p21"/>
          <p:cNvSpPr txBox="1"/>
          <p:nvPr>
            <p:ph idx="11" type="ftr"/>
          </p:nvPr>
        </p:nvSpPr>
        <p:spPr>
          <a:xfrm>
            <a:off x="4122303" y="6443053"/>
            <a:ext cx="41148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6975">
            <a:spAutoFit/>
          </a:bodyPr>
          <a:lstStyle/>
          <a:p>
            <a:pPr indent="0" lvl="0" marL="127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Research Computing @ CU Boulder</a:t>
            </a:r>
            <a:endParaRPr/>
          </a:p>
        </p:txBody>
      </p:sp>
      <p:sp>
        <p:nvSpPr>
          <p:cNvPr id="180" name="Google Shape;180;p21"/>
          <p:cNvSpPr txBox="1"/>
          <p:nvPr/>
        </p:nvSpPr>
        <p:spPr>
          <a:xfrm>
            <a:off x="1026212" y="1640286"/>
            <a:ext cx="9787500" cy="29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6825">
            <a:spAutoFit/>
          </a:bodyPr>
          <a:lstStyle/>
          <a:p>
            <a:pPr indent="-186053" lvl="0" marL="25590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2500"/>
              <a:buFont typeface="Arial"/>
              <a:buChar char="•"/>
            </a:pPr>
            <a:r>
              <a:rPr lang="en-US" sz="250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Login is authenticated (password or key)</a:t>
            </a:r>
            <a:endParaRPr sz="2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86053" lvl="0" marL="255903" marR="0" rtl="0" algn="l">
              <a:lnSpc>
                <a:spcPct val="100000"/>
              </a:lnSpc>
              <a:spcBef>
                <a:spcPts val="820"/>
              </a:spcBef>
              <a:spcAft>
                <a:spcPts val="0"/>
              </a:spcAft>
              <a:buClr>
                <a:srgbClr val="A9A57C"/>
              </a:buClr>
              <a:buSzPts val="2500"/>
              <a:buFont typeface="Arial"/>
              <a:buChar char="•"/>
            </a:pPr>
            <a:r>
              <a:rPr lang="en-US" sz="250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Assigned to a tty</a:t>
            </a:r>
            <a:endParaRPr sz="2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86053" lvl="0" marL="255903" marR="0" rtl="0" algn="l">
              <a:lnSpc>
                <a:spcPct val="100000"/>
              </a:lnSpc>
              <a:spcBef>
                <a:spcPts val="850"/>
              </a:spcBef>
              <a:spcAft>
                <a:spcPts val="0"/>
              </a:spcAft>
              <a:buClr>
                <a:srgbClr val="A9A57C"/>
              </a:buClr>
              <a:buSzPts val="2500"/>
              <a:buFont typeface="Arial"/>
              <a:buChar char="•"/>
            </a:pPr>
            <a:r>
              <a:rPr lang="en-US" sz="250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Shell starts</a:t>
            </a:r>
            <a:endParaRPr sz="2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86053" lvl="0" marL="255903" marR="0" rtl="0" algn="l">
              <a:lnSpc>
                <a:spcPct val="100000"/>
              </a:lnSpc>
              <a:spcBef>
                <a:spcPts val="819"/>
              </a:spcBef>
              <a:spcAft>
                <a:spcPts val="0"/>
              </a:spcAft>
              <a:buClr>
                <a:srgbClr val="A9A57C"/>
              </a:buClr>
              <a:buSzPts val="2500"/>
              <a:buFont typeface="Arial"/>
              <a:buChar char="•"/>
            </a:pPr>
            <a:r>
              <a:rPr lang="en-US" sz="250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Environment is set up</a:t>
            </a:r>
            <a:endParaRPr sz="2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86053" lvl="0" marL="255903" marR="0" rtl="0" algn="l">
              <a:lnSpc>
                <a:spcPct val="100000"/>
              </a:lnSpc>
              <a:spcBef>
                <a:spcPts val="819"/>
              </a:spcBef>
              <a:spcAft>
                <a:spcPts val="0"/>
              </a:spcAft>
              <a:buClr>
                <a:srgbClr val="A9A57C"/>
              </a:buClr>
              <a:buSzPts val="2500"/>
              <a:buFont typeface="Arial"/>
              <a:buChar char="•"/>
            </a:pPr>
            <a:r>
              <a:rPr lang="en-US" sz="250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“Message of the Day” prints</a:t>
            </a:r>
            <a:endParaRPr sz="2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86053" lvl="0" marL="255903" marR="0" rtl="0" algn="l">
              <a:lnSpc>
                <a:spcPct val="100000"/>
              </a:lnSpc>
              <a:spcBef>
                <a:spcPts val="819"/>
              </a:spcBef>
              <a:spcAft>
                <a:spcPts val="0"/>
              </a:spcAft>
              <a:buClr>
                <a:srgbClr val="A9A57C"/>
              </a:buClr>
              <a:buSzPts val="2500"/>
              <a:buFont typeface="Arial"/>
              <a:buChar char="•"/>
            </a:pPr>
            <a:r>
              <a:rPr lang="en-US" sz="250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Prompt</a:t>
            </a:r>
            <a:endParaRPr sz="2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21"/>
          <p:cNvSpPr/>
          <p:nvPr/>
        </p:nvSpPr>
        <p:spPr>
          <a:xfrm>
            <a:off x="4206168" y="6323729"/>
            <a:ext cx="3505500" cy="3900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